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5" r:id="rId13"/>
    <p:sldId id="266" r:id="rId14"/>
    <p:sldId id="26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06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14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73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79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49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0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331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0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900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95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0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70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0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235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76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C966-74E4-4716-9F31-CF6F6E57C919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24D1A-9493-4D88-B7CD-6C855EA48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550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785" r:id="rId14"/>
    <p:sldLayoutId id="2147483786" r:id="rId15"/>
    <p:sldLayoutId id="2147483787" r:id="rId16"/>
    <p:sldLayoutId id="2147483788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asonablywell.net/2010/11/prescription-for-pie.html" TargetMode="Externa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ances.commonwealthu.ed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bmcclure@commonwealth.edu" TargetMode="External"/><Relationship Id="rId2" Type="http://schemas.openxmlformats.org/officeDocument/2006/relationships/hyperlink" Target="https://clearances.commonwealthu.ed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clearances.commonwealthu.ed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93150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WV_waiting_for_review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aseybergman.wordpress.com/2012/10/25/why-you-should-reject-the-rejection-improves-impact-meme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F0038-EDDF-48C3-9B73-F8095A0AA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7684" y="3429000"/>
            <a:ext cx="9448800" cy="1825096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pPr algn="ctr"/>
            <a:r>
              <a:rPr lang="en-US" dirty="0"/>
              <a:t>Guide to uploading</a:t>
            </a:r>
            <a:br>
              <a:rPr lang="en-US" dirty="0"/>
            </a:br>
            <a:r>
              <a:rPr lang="en-US" dirty="0"/>
              <a:t>clearances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D03F5-C8B9-4D31-A0A7-074FAAE296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05762" y="1133549"/>
            <a:ext cx="7806070" cy="1333203"/>
          </a:xfrm>
          <a:solidFill>
            <a:srgbClr val="94060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en-US" sz="4000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COLLEGE OF EDUCATION AND HUMAN STUDIES</a:t>
            </a:r>
          </a:p>
        </p:txBody>
      </p:sp>
    </p:spTree>
    <p:extLst>
      <p:ext uri="{BB962C8B-B14F-4D97-AF65-F5344CB8AC3E}">
        <p14:creationId xmlns:p14="http://schemas.microsoft.com/office/powerpoint/2010/main" val="184335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185541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Clearance Examples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839AF23A-ACB9-4064-8633-E6CF1E143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730" y="1675465"/>
            <a:ext cx="2768332" cy="367315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337701" y="171015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24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59B50D-E80F-4B31-B052-5C16E755A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8186" y="1695986"/>
            <a:ext cx="2712570" cy="3652636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4024099" y="1710158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34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FF0B22-9AA3-4A67-94F2-9DCB97451106}"/>
              </a:ext>
            </a:extLst>
          </p:cNvPr>
          <p:cNvGrpSpPr/>
          <p:nvPr/>
        </p:nvGrpSpPr>
        <p:grpSpPr>
          <a:xfrm>
            <a:off x="7698074" y="1574242"/>
            <a:ext cx="2631930" cy="3774380"/>
            <a:chOff x="7693026" y="1496737"/>
            <a:chExt cx="3330850" cy="572644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5A650FE-2DC0-4282-9E8D-F33EAEFA7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8100" y="1695985"/>
              <a:ext cx="3076730" cy="341922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366A80-2D02-4556-985F-597CB8F1B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47146" y="4391189"/>
              <a:ext cx="3076730" cy="2831990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11EB66C-2B06-4F49-9DAB-63E730CCFC81}"/>
                </a:ext>
              </a:extLst>
            </p:cNvPr>
            <p:cNvSpPr/>
            <p:nvPr/>
          </p:nvSpPr>
          <p:spPr>
            <a:xfrm rot="20163222">
              <a:off x="7693026" y="1496737"/>
              <a:ext cx="1625435" cy="604462"/>
            </a:xfrm>
            <a:prstGeom prst="rect">
              <a:avLst/>
            </a:prstGeom>
            <a:solidFill>
              <a:srgbClr val="940602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latin typeface="72 Black" panose="020B0A04030603020204" pitchFamily="34" charset="0"/>
                  <a:cs typeface="72 Black" panose="020B0A04030603020204" pitchFamily="34" charset="0"/>
                </a:rPr>
                <a:t>ACT 114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C96B0D5-6F6F-4559-B29D-A4CE51EB893B}"/>
                </a:ext>
              </a:extLst>
            </p:cNvPr>
            <p:cNvSpPr/>
            <p:nvPr/>
          </p:nvSpPr>
          <p:spPr>
            <a:xfrm rot="1451704">
              <a:off x="9541423" y="2393502"/>
              <a:ext cx="1219496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1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B7FACF9-68D8-474D-A10C-DE1E7BDEFDCB}"/>
                </a:ext>
              </a:extLst>
            </p:cNvPr>
            <p:cNvSpPr/>
            <p:nvPr/>
          </p:nvSpPr>
          <p:spPr>
            <a:xfrm rot="1661041">
              <a:off x="9474839" y="5668685"/>
              <a:ext cx="1152594" cy="276999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sz="1200" b="1" dirty="0">
                  <a:ln w="9525">
                    <a:solidFill>
                      <a:schemeClr val="bg1"/>
                    </a:solidFill>
                    <a:prstDash val="solid"/>
                  </a:ln>
                  <a:latin typeface="72 Black" panose="020B0A04030603020204" pitchFamily="34" charset="0"/>
                  <a:cs typeface="72 Black" panose="020B0A04030603020204" pitchFamily="34" charset="0"/>
                </a:rPr>
                <a:t>Page 2</a:t>
              </a:r>
              <a:endParaRPr lang="en-US" sz="1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15946C6-B181-45D0-96FA-72593A6E2B67}"/>
              </a:ext>
            </a:extLst>
          </p:cNvPr>
          <p:cNvSpPr txBox="1"/>
          <p:nvPr/>
        </p:nvSpPr>
        <p:spPr>
          <a:xfrm rot="20539811">
            <a:off x="3072734" y="3480063"/>
            <a:ext cx="465348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</p:spTree>
    <p:extLst>
      <p:ext uri="{BB962C8B-B14F-4D97-AF65-F5344CB8AC3E}">
        <p14:creationId xmlns:p14="http://schemas.microsoft.com/office/powerpoint/2010/main" val="358462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6069" y="204702"/>
            <a:ext cx="9539861" cy="1293028"/>
          </a:xfr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Clearance Examples</a:t>
            </a:r>
          </a:p>
        </p:txBody>
      </p:sp>
      <p:pic>
        <p:nvPicPr>
          <p:cNvPr id="28" name="Content Placeholder 27">
            <a:extLst>
              <a:ext uri="{FF2B5EF4-FFF2-40B4-BE49-F238E27FC236}">
                <a16:creationId xmlns:a16="http://schemas.microsoft.com/office/drawing/2014/main" id="{B65C43B7-CC8D-4ED7-AEC2-A2A9233EF9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923" y="1894824"/>
            <a:ext cx="3066036" cy="361873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6922E92-076D-4FFA-B46F-8180A476A1E4}"/>
              </a:ext>
            </a:extLst>
          </p:cNvPr>
          <p:cNvSpPr/>
          <p:nvPr/>
        </p:nvSpPr>
        <p:spPr>
          <a:xfrm rot="20163222">
            <a:off x="265273" y="1900283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126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0C06229-D12E-463E-9512-5BE3C7059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611" y="1960908"/>
            <a:ext cx="2404327" cy="353443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11EB66C-2B06-4F49-9DAB-63E730CCFC81}"/>
              </a:ext>
            </a:extLst>
          </p:cNvPr>
          <p:cNvSpPr/>
          <p:nvPr/>
        </p:nvSpPr>
        <p:spPr>
          <a:xfrm rot="20163222">
            <a:off x="6465600" y="1900282"/>
            <a:ext cx="132316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latin typeface="72 Black" panose="020B0A04030603020204" pitchFamily="34" charset="0"/>
                <a:cs typeface="72 Black" panose="020B0A04030603020204" pitchFamily="34" charset="0"/>
              </a:rPr>
              <a:t>Insurance</a:t>
            </a:r>
            <a:endParaRPr lang="en-US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latin typeface="72 Black" panose="020B0A04030603020204" pitchFamily="34" charset="0"/>
              <a:cs typeface="72 Black" panose="020B0A04030603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6DDDFE28-0D89-4A09-BE6E-0F828CFEF6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4901" y="1960908"/>
            <a:ext cx="2683769" cy="3552652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345890CD-AE7E-4CD4-9AB3-BC2575C6F694}"/>
              </a:ext>
            </a:extLst>
          </p:cNvPr>
          <p:cNvSpPr/>
          <p:nvPr/>
        </p:nvSpPr>
        <p:spPr>
          <a:xfrm rot="20163222">
            <a:off x="3571429" y="1960909"/>
            <a:ext cx="1219496" cy="369332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ACT 151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C55FE82-CF53-4846-8812-8DE35813D971}"/>
              </a:ext>
            </a:extLst>
          </p:cNvPr>
          <p:cNvSpPr txBox="1"/>
          <p:nvPr/>
        </p:nvSpPr>
        <p:spPr>
          <a:xfrm rot="20430959">
            <a:off x="1481278" y="3843716"/>
            <a:ext cx="7242771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glow rad="101600">
              <a:schemeClr val="tx1">
                <a:lumMod val="85000"/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EXAMPLES ONLY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2488F58-A181-4753-B48F-01B7D6BC62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111173" y="1975446"/>
            <a:ext cx="1939950" cy="172874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9A99DD1-EF44-460A-8F98-64F12C7BC1E5}"/>
              </a:ext>
            </a:extLst>
          </p:cNvPr>
          <p:cNvSpPr txBox="1"/>
          <p:nvPr/>
        </p:nvSpPr>
        <p:spPr>
          <a:xfrm>
            <a:off x="9081767" y="3323173"/>
            <a:ext cx="2229362" cy="203132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Proof of Negative TB test will vary based on location that you got it done.  Must have name and dates on paperwork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563CF2E-B7CC-4902-AFF6-F89DE5381454}"/>
              </a:ext>
            </a:extLst>
          </p:cNvPr>
          <p:cNvSpPr/>
          <p:nvPr/>
        </p:nvSpPr>
        <p:spPr>
          <a:xfrm rot="20163222">
            <a:off x="8940559" y="1845407"/>
            <a:ext cx="1543043" cy="461665"/>
          </a:xfrm>
          <a:prstGeom prst="rect">
            <a:avLst/>
          </a:prstGeom>
          <a:solidFill>
            <a:srgbClr val="940602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Negative TB</a:t>
            </a:r>
          </a:p>
          <a:p>
            <a:pPr algn="ctr"/>
            <a:r>
              <a:rPr lang="en-US" sz="1200" b="1" dirty="0">
                <a:ln w="9525">
                  <a:noFill/>
                  <a:prstDash val="solid"/>
                </a:ln>
                <a:latin typeface="+mj-lt"/>
                <a:cs typeface="72 Black" panose="020B0A04030603020204" pitchFamily="34" charset="0"/>
              </a:rPr>
              <a:t> Test Result</a:t>
            </a:r>
            <a:endParaRPr lang="en-US" sz="1200" b="1" cap="none" spc="0" dirty="0">
              <a:ln w="9525">
                <a:noFill/>
                <a:prstDash val="solid"/>
              </a:ln>
              <a:latin typeface="+mj-lt"/>
              <a:cs typeface="72 Black" panose="020B0A040306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40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DF1AB-5AAC-4CD2-8241-CB6E77479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Clearances </a:t>
            </a:r>
            <a:r>
              <a:rPr lang="en-US" b="1" dirty="0"/>
              <a:t>must</a:t>
            </a:r>
            <a:r>
              <a:rPr lang="en-US" dirty="0"/>
              <a:t> be renewed prior to student teaching within specific dates: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Fall, 2024</a:t>
            </a:r>
            <a:br>
              <a:rPr lang="en-US" dirty="0"/>
            </a:br>
            <a:r>
              <a:rPr lang="en-US" dirty="0"/>
              <a:t>No earlier than July 1, 2024 and no later than July 31, 2024.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/>
              <a:t>Spring 2025</a:t>
            </a:r>
          </a:p>
          <a:p>
            <a:pPr marL="0" indent="0" algn="ctr">
              <a:buNone/>
            </a:pPr>
            <a:r>
              <a:rPr lang="en-US" dirty="0"/>
              <a:t>No earlier than November 1, 2024 and no later than November 30, 2024.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024DD5-8290-4B87-9F48-F5A092E6B29B}"/>
              </a:ext>
            </a:extLst>
          </p:cNvPr>
          <p:cNvSpPr txBox="1">
            <a:spLocks/>
          </p:cNvSpPr>
          <p:nvPr/>
        </p:nvSpPr>
        <p:spPr>
          <a:xfrm>
            <a:off x="1418348" y="797937"/>
            <a:ext cx="9539861" cy="129302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Student Teaching</a:t>
            </a:r>
          </a:p>
        </p:txBody>
      </p:sp>
    </p:spTree>
    <p:extLst>
      <p:ext uri="{BB962C8B-B14F-4D97-AF65-F5344CB8AC3E}">
        <p14:creationId xmlns:p14="http://schemas.microsoft.com/office/powerpoint/2010/main" val="1182578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5257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College of Education requires students to have updated clearances for all field experiences. </a:t>
            </a:r>
          </a:p>
          <a:p>
            <a:r>
              <a:rPr lang="en-US" dirty="0"/>
              <a:t>List of required clearances, websites and other important information can be found on the COE website </a:t>
            </a:r>
            <a:r>
              <a:rPr lang="en-US" dirty="0">
                <a:hlinkClick r:id="rId2"/>
              </a:rPr>
              <a:t>https://clearances.commonwealthu.edu/</a:t>
            </a:r>
            <a:r>
              <a:rPr lang="en-US" dirty="0"/>
              <a:t>. </a:t>
            </a:r>
          </a:p>
          <a:p>
            <a:r>
              <a:rPr lang="en-US" dirty="0"/>
              <a:t>It is the student’s responsibility to make sure clearances are updated within the timeframes set forth.  </a:t>
            </a:r>
          </a:p>
          <a:p>
            <a:r>
              <a:rPr lang="en-US" dirty="0"/>
              <a:t>This process will allow you to: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Upload/Update clearances for approval at any time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/>
              <a:t>Have access to your clearances at any time</a:t>
            </a:r>
          </a:p>
          <a:p>
            <a:r>
              <a:rPr lang="en-US" dirty="0"/>
              <a:t>You will receive an email if a clearance is rejected for any reason.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050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126" y="566249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66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Log 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887262"/>
          </a:xfrm>
        </p:spPr>
        <p:txBody>
          <a:bodyPr>
            <a:normAutofit/>
          </a:bodyPr>
          <a:lstStyle/>
          <a:p>
            <a:r>
              <a:rPr lang="en-US" dirty="0"/>
              <a:t>This is the website link you will use to log into your </a:t>
            </a:r>
            <a:br>
              <a:rPr lang="en-US" dirty="0"/>
            </a:br>
            <a:r>
              <a:rPr lang="en-US" dirty="0"/>
              <a:t>account. This is a good site to bookmark. </a:t>
            </a:r>
            <a:r>
              <a:rPr lang="en-US" dirty="0">
                <a:hlinkClick r:id="rId2"/>
              </a:rPr>
              <a:t>https://clearances.commonwealthu.edu/</a:t>
            </a:r>
            <a:r>
              <a:rPr lang="en-US" dirty="0"/>
              <a:t> </a:t>
            </a:r>
          </a:p>
          <a:p>
            <a:r>
              <a:rPr lang="en-US" dirty="0"/>
              <a:t>You may upload your clearances from any </a:t>
            </a:r>
            <a:br>
              <a:rPr lang="en-US" dirty="0"/>
            </a:br>
            <a:r>
              <a:rPr lang="en-US" dirty="0"/>
              <a:t>computer, in any location. If you experience </a:t>
            </a:r>
            <a:br>
              <a:rPr lang="en-US" dirty="0"/>
            </a:br>
            <a:r>
              <a:rPr lang="en-US" dirty="0"/>
              <a:t>difficulty, please email Beth McClure at </a:t>
            </a:r>
            <a:br>
              <a:rPr lang="en-US" dirty="0"/>
            </a:br>
            <a:r>
              <a:rPr lang="en-US" dirty="0">
                <a:hlinkClick r:id="rId3"/>
              </a:rPr>
              <a:t>bmcclure@commonwealth.edu</a:t>
            </a:r>
            <a:r>
              <a:rPr lang="en-US" dirty="0"/>
              <a:t>.</a:t>
            </a:r>
          </a:p>
          <a:p>
            <a:r>
              <a:rPr lang="en-US" dirty="0"/>
              <a:t>This is what your login screen will look like. </a:t>
            </a:r>
            <a:br>
              <a:rPr lang="en-US" dirty="0"/>
            </a:br>
            <a:r>
              <a:rPr lang="en-US" dirty="0"/>
              <a:t>Please use the same login you use </a:t>
            </a:r>
            <a:br>
              <a:rPr lang="en-US" dirty="0"/>
            </a:br>
            <a:r>
              <a:rPr lang="en-US" dirty="0"/>
              <a:t>for your email.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440960-F324-45E1-B593-5D9336368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726" y="1982972"/>
            <a:ext cx="3810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587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Starting the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587966"/>
            <a:ext cx="10820400" cy="388726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Have your clearances ready to upload.  You can submit in PDF, jpg or even a word document.  </a:t>
            </a:r>
          </a:p>
          <a:p>
            <a:endParaRPr lang="en-US" dirty="0"/>
          </a:p>
          <a:p>
            <a:r>
              <a:rPr lang="en-US" dirty="0"/>
              <a:t>Log into the database at </a:t>
            </a:r>
            <a:r>
              <a:rPr lang="en-US" dirty="0">
                <a:hlinkClick r:id="rId2"/>
              </a:rPr>
              <a:t>https://clearances.commonwealthu.edu/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3142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7" y="1922190"/>
            <a:ext cx="4166857" cy="1181452"/>
          </a:xfrm>
        </p:spPr>
        <p:txBody>
          <a:bodyPr>
            <a:normAutofit fontScale="85000" lnSpcReduction="10000"/>
          </a:bodyPr>
          <a:lstStyle/>
          <a:p>
            <a:endParaRPr lang="en-US" dirty="0"/>
          </a:p>
          <a:p>
            <a:r>
              <a:rPr lang="en-US" dirty="0"/>
              <a:t>If you have </a:t>
            </a:r>
            <a:r>
              <a:rPr lang="en-US" u="sng" dirty="0"/>
              <a:t>never</a:t>
            </a:r>
            <a:r>
              <a:rPr lang="en-US" dirty="0"/>
              <a:t> submitted any clearances, this is what you will see under missing forms.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5F5A26-9658-487E-A52E-7DB30FC94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62" y="3215218"/>
            <a:ext cx="3635853" cy="345795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ABF084E-118B-475D-A984-0D0582921679}"/>
              </a:ext>
            </a:extLst>
          </p:cNvPr>
          <p:cNvSpPr txBox="1">
            <a:spLocks/>
          </p:cNvSpPr>
          <p:nvPr/>
        </p:nvSpPr>
        <p:spPr>
          <a:xfrm>
            <a:off x="6096000" y="2003342"/>
            <a:ext cx="4306432" cy="129302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sz="2900" dirty="0"/>
              <a:t>If you have submitted clearances in the past, this is what you will see under completed forms.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D7AA3-3955-4C4B-AE5F-750736D85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597" y="3296370"/>
            <a:ext cx="4695238" cy="33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468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7" y="1922189"/>
            <a:ext cx="4280374" cy="475926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Each of these clearances has a clickable link.</a:t>
            </a:r>
          </a:p>
          <a:p>
            <a:r>
              <a:rPr lang="en-US" dirty="0"/>
              <a:t>Click on the name of the clearance you would like to submit.</a:t>
            </a:r>
          </a:p>
          <a:p>
            <a:r>
              <a:rPr lang="en-US" dirty="0"/>
              <a:t>Select or drag and drop your file. </a:t>
            </a:r>
          </a:p>
          <a:p>
            <a:r>
              <a:rPr lang="en-US" dirty="0"/>
              <a:t>Click ‘upload’ and enter the </a:t>
            </a:r>
            <a:r>
              <a:rPr lang="en-US" dirty="0">
                <a:solidFill>
                  <a:srgbClr val="FF0000"/>
                </a:solidFill>
              </a:rPr>
              <a:t>valid date </a:t>
            </a:r>
            <a:r>
              <a:rPr lang="en-US" dirty="0"/>
              <a:t>shown on the clearance (not today’s date) and click save.</a:t>
            </a:r>
          </a:p>
          <a:p>
            <a:r>
              <a:rPr lang="en-US" dirty="0"/>
              <a:t>For the professional liability insurance, it will prompt you to enter a valid start and end date. </a:t>
            </a:r>
          </a:p>
          <a:p>
            <a:pPr lvl="1"/>
            <a:r>
              <a:rPr lang="en-US" i="1" dirty="0"/>
              <a:t>On PSEA insurance, use the first day of the month of purchase and the last day of August of the year of expiration (i.e., 9/1/23 – 8/31/24).  </a:t>
            </a:r>
          </a:p>
          <a:p>
            <a:pPr lvl="1"/>
            <a:r>
              <a:rPr lang="en-US" dirty="0"/>
              <a:t>After you hit save, it will show as pending.  At this time, if you need to revise something, you can:</a:t>
            </a:r>
          </a:p>
          <a:p>
            <a:pPr lvl="2"/>
            <a:r>
              <a:rPr lang="en-US" dirty="0"/>
              <a:t>Replace the entire entry by hitting “replace”.</a:t>
            </a:r>
          </a:p>
          <a:p>
            <a:pPr lvl="2"/>
            <a:r>
              <a:rPr lang="en-US" dirty="0"/>
              <a:t>Click the edit button to change or update any dates.  Please be careful to enter the correct dates.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556BA-82A3-4126-B908-EDE339CA03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628990" y="861774"/>
            <a:ext cx="572349" cy="82780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2FF00AD0-41F3-434D-A232-EC261FF69CA2}"/>
              </a:ext>
            </a:extLst>
          </p:cNvPr>
          <p:cNvGrpSpPr/>
          <p:nvPr/>
        </p:nvGrpSpPr>
        <p:grpSpPr>
          <a:xfrm>
            <a:off x="4601134" y="2154802"/>
            <a:ext cx="2147725" cy="1744840"/>
            <a:chOff x="4601134" y="2154802"/>
            <a:chExt cx="2147725" cy="174484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5F5A26-9658-487E-A52E-7DB30FC94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14252" y="2154802"/>
              <a:ext cx="1834607" cy="17448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97657C4-7324-4A13-957C-4AC5AD34AA6C}"/>
                </a:ext>
              </a:extLst>
            </p:cNvPr>
            <p:cNvSpPr/>
            <p:nvPr/>
          </p:nvSpPr>
          <p:spPr>
            <a:xfrm>
              <a:off x="4601134" y="2154802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1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251C387-09A8-4E34-B9CE-3BC14EAA27A5}"/>
              </a:ext>
            </a:extLst>
          </p:cNvPr>
          <p:cNvGrpSpPr/>
          <p:nvPr/>
        </p:nvGrpSpPr>
        <p:grpSpPr>
          <a:xfrm>
            <a:off x="7125215" y="2107054"/>
            <a:ext cx="3579650" cy="1364436"/>
            <a:chOff x="7125215" y="2107054"/>
            <a:chExt cx="3579650" cy="136443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0456105-3C40-4057-9BE9-CEA0128F23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15853" y="2178462"/>
              <a:ext cx="3289012" cy="1293028"/>
            </a:xfrm>
            <a:prstGeom prst="rect">
              <a:avLst/>
            </a:prstGeom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7EE5920-2217-4C5A-A9F4-4C59AA0278EA}"/>
                </a:ext>
              </a:extLst>
            </p:cNvPr>
            <p:cNvSpPr/>
            <p:nvPr/>
          </p:nvSpPr>
          <p:spPr>
            <a:xfrm>
              <a:off x="7125215" y="2107054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2</a:t>
              </a:r>
              <a:endParaRPr lang="en-US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180B8A-2AC8-4E6F-826D-861563F457F9}"/>
              </a:ext>
            </a:extLst>
          </p:cNvPr>
          <p:cNvGrpSpPr/>
          <p:nvPr/>
        </p:nvGrpSpPr>
        <p:grpSpPr>
          <a:xfrm>
            <a:off x="6005579" y="4132254"/>
            <a:ext cx="3411627" cy="1531145"/>
            <a:chOff x="4721731" y="3957449"/>
            <a:chExt cx="3411627" cy="153114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B94DF3C-70B8-4957-A011-9A5C9E60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1503" y="4155914"/>
              <a:ext cx="2951855" cy="133268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1B146F0-606D-4FB5-9FDF-7F96A91691E7}"/>
                </a:ext>
              </a:extLst>
            </p:cNvPr>
            <p:cNvSpPr/>
            <p:nvPr/>
          </p:nvSpPr>
          <p:spPr>
            <a:xfrm>
              <a:off x="4721731" y="3957449"/>
              <a:ext cx="385042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2886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ctr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Process…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197" y="2030279"/>
            <a:ext cx="4280374" cy="4759268"/>
          </a:xfrm>
        </p:spPr>
        <p:txBody>
          <a:bodyPr>
            <a:normAutofit/>
          </a:bodyPr>
          <a:lstStyle/>
          <a:p>
            <a:r>
              <a:rPr lang="en-US" dirty="0"/>
              <a:t>Once you hit save, you will see several approval statuses. </a:t>
            </a:r>
          </a:p>
          <a:p>
            <a:r>
              <a:rPr lang="en-US" dirty="0"/>
              <a:t>Approved – means it was reviewed and everything is in order.  </a:t>
            </a:r>
          </a:p>
          <a:p>
            <a:r>
              <a:rPr lang="en-US" dirty="0"/>
              <a:t>Pending – means it is waiting to be approved </a:t>
            </a:r>
            <a:r>
              <a:rPr lang="en-US" sz="2000" dirty="0"/>
              <a:t>(This can take 24-48 business hours to be reviewed.)</a:t>
            </a:r>
          </a:p>
          <a:p>
            <a:r>
              <a:rPr lang="en-US" dirty="0"/>
              <a:t>Rejected – means it has been reviewed and has been rejected.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7EB3F1-C238-48A1-888F-BE3C29757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3605" y="2306612"/>
            <a:ext cx="4756276" cy="16004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4B3A144-2663-4A09-8A44-5C4E9FA1CC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5996">
            <a:off x="8539765" y="818648"/>
            <a:ext cx="832919" cy="10549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13A125-3EBC-4806-8A7E-FE9BAE58A560}"/>
              </a:ext>
            </a:extLst>
          </p:cNvPr>
          <p:cNvSpPr txBox="1"/>
          <p:nvPr/>
        </p:nvSpPr>
        <p:spPr>
          <a:xfrm>
            <a:off x="2667000" y="6858000"/>
            <a:ext cx="685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commons.wikimedia.org/wiki/File:WV_waiting_for_review.svg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88116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6" y="629162"/>
            <a:ext cx="8610600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my clearance </a:t>
            </a:r>
            <a:b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</a:br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is Rejected..?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516" y="2636795"/>
            <a:ext cx="4293605" cy="3740254"/>
          </a:xfrm>
        </p:spPr>
        <p:txBody>
          <a:bodyPr>
            <a:noAutofit/>
          </a:bodyPr>
          <a:lstStyle/>
          <a:p>
            <a:r>
              <a:rPr lang="en-US" dirty="0"/>
              <a:t>If your clearance is rejected, you will receive an email with a brief explanation.</a:t>
            </a:r>
          </a:p>
          <a:p>
            <a:r>
              <a:rPr lang="en-US" dirty="0"/>
              <a:t>You will need to resubmit that clearance.   </a:t>
            </a:r>
          </a:p>
          <a:p>
            <a:r>
              <a:rPr lang="en-US" dirty="0"/>
              <a:t>Hit the replace button, and you can re-upload the clearance for approval. </a:t>
            </a:r>
          </a:p>
          <a:p>
            <a:r>
              <a:rPr lang="en-US" dirty="0"/>
              <a:t>Make sure you click save when finished.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1AB7BF-62A4-4A60-8EEA-3C00FAC0F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rot="1357141">
            <a:off x="8677847" y="1092439"/>
            <a:ext cx="2510611" cy="16318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A04FBEA-48D5-4291-89D6-2C1535EA84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7499" y="3713632"/>
            <a:ext cx="6061152" cy="57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0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8E482-350F-468D-8D61-F8A9985AA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655" y="629162"/>
            <a:ext cx="9539861" cy="1293028"/>
          </a:xfrm>
          <a:solidFill>
            <a:srgbClr val="94060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effectLst>
                  <a:reflection blurRad="6350" stA="55000" endA="300" endPos="45500" dir="5400000" sy="-100000" algn="bl" rotWithShape="0"/>
                </a:effectLst>
                <a:latin typeface="72 Black" panose="020B0A04030603020204" pitchFamily="34" charset="0"/>
                <a:cs typeface="72 Black" panose="020B0A04030603020204" pitchFamily="34" charset="0"/>
              </a:rPr>
              <a:t>What if all my clearances are approved..?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D57EF-75F4-40AE-8BA7-464BF9347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24" y="2044060"/>
            <a:ext cx="4465386" cy="4813939"/>
          </a:xfrm>
        </p:spPr>
        <p:txBody>
          <a:bodyPr>
            <a:normAutofit/>
          </a:bodyPr>
          <a:lstStyle/>
          <a:p>
            <a:r>
              <a:rPr lang="en-US" sz="2000" dirty="0"/>
              <a:t>Once all seven (7) of your clearances are listed as approved, you have completed the process.  Congratulations! </a:t>
            </a:r>
          </a:p>
          <a:p>
            <a:endParaRPr lang="en-US" sz="2000" dirty="0"/>
          </a:p>
          <a:p>
            <a:r>
              <a:rPr lang="en-US" sz="2000" dirty="0"/>
              <a:t>It is always a good idea to keep a screenshot of approved clearances with you to show your professors.</a:t>
            </a:r>
          </a:p>
          <a:p>
            <a:endParaRPr lang="en-US" sz="2000" dirty="0"/>
          </a:p>
          <a:p>
            <a:r>
              <a:rPr lang="en-US" sz="2000" dirty="0"/>
              <a:t>You should always keep copies of your clearances with you when you participate in field experiences.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29D96-975D-4095-8DA2-A70E71F3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011" y="2436564"/>
            <a:ext cx="3853475" cy="285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446674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429036c-eb87-489f-9a04-df3e7c91c70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2CB6E0C795DF4D8B85357EECE5ADF1" ma:contentTypeVersion="16" ma:contentTypeDescription="Create a new document." ma:contentTypeScope="" ma:versionID="e3d2de5d9fcd8255b320dfc60bcd82bd">
  <xsd:schema xmlns:xsd="http://www.w3.org/2001/XMLSchema" xmlns:xs="http://www.w3.org/2001/XMLSchema" xmlns:p="http://schemas.microsoft.com/office/2006/metadata/properties" xmlns:ns3="9429036c-eb87-489f-9a04-df3e7c91c706" xmlns:ns4="762be984-40b6-4958-a0f7-a9c319423827" targetNamespace="http://schemas.microsoft.com/office/2006/metadata/properties" ma:root="true" ma:fieldsID="f5b4ecc312987382b9dff6d013150420" ns3:_="" ns4:_="">
    <xsd:import namespace="9429036c-eb87-489f-9a04-df3e7c91c706"/>
    <xsd:import namespace="762be984-40b6-4958-a0f7-a9c3194238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29036c-eb87-489f-9a04-df3e7c91c7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be984-40b6-4958-a0f7-a9c31942382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4ED87F-C827-4E6F-9DE4-9BEF1978A78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579B75-E7E3-48BB-BB34-5DE5E0A2D0B8}">
  <ds:schemaRefs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762be984-40b6-4958-a0f7-a9c319423827"/>
    <ds:schemaRef ds:uri="9429036c-eb87-489f-9a04-df3e7c91c706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9959E69-571C-4BEE-96A1-AD262750BF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29036c-eb87-489f-9a04-df3e7c91c706"/>
    <ds:schemaRef ds:uri="762be984-40b6-4958-a0f7-a9c3194238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16956</TotalTime>
  <Words>727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72 Black</vt:lpstr>
      <vt:lpstr>Arial</vt:lpstr>
      <vt:lpstr>Century Gothic</vt:lpstr>
      <vt:lpstr>Wingdings</vt:lpstr>
      <vt:lpstr>Vapor Trail</vt:lpstr>
      <vt:lpstr>Guide to uploading clearances</vt:lpstr>
      <vt:lpstr>INTRODUCTION</vt:lpstr>
      <vt:lpstr>Log in</vt:lpstr>
      <vt:lpstr>Starting the process</vt:lpstr>
      <vt:lpstr>Process…</vt:lpstr>
      <vt:lpstr>Process…</vt:lpstr>
      <vt:lpstr>Process…</vt:lpstr>
      <vt:lpstr>What if my clearance  is Rejected..?</vt:lpstr>
      <vt:lpstr>What if all my clearances are approved..?</vt:lpstr>
      <vt:lpstr>Clearance Examples</vt:lpstr>
      <vt:lpstr>Clearance Examples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Bissinger, Stephanie</dc:creator>
  <cp:lastModifiedBy>Everhart, Brett W.</cp:lastModifiedBy>
  <cp:revision>61</cp:revision>
  <dcterms:created xsi:type="dcterms:W3CDTF">2022-03-04T15:19:20Z</dcterms:created>
  <dcterms:modified xsi:type="dcterms:W3CDTF">2024-01-31T20:09:20Z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0x010100D02CB6E0C795DF4D8B85357EECE5ADF1</vt:lpwstr>
  </property>
</Properties>
</file>