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147375744" r:id="rId3"/>
    <p:sldId id="258" r:id="rId4"/>
    <p:sldId id="2147375768" r:id="rId5"/>
    <p:sldId id="2147375774" r:id="rId6"/>
    <p:sldId id="2147375775" r:id="rId7"/>
    <p:sldId id="2147375770" r:id="rId8"/>
    <p:sldId id="2147375773" r:id="rId9"/>
    <p:sldId id="27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6718" autoAdjust="0"/>
  </p:normalViewPr>
  <p:slideViewPr>
    <p:cSldViewPr snapToGrid="0">
      <p:cViewPr varScale="1">
        <p:scale>
          <a:sx n="107" d="100"/>
          <a:sy n="107" d="100"/>
        </p:scale>
        <p:origin x="534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24A3C99C-9C98-4F3B-9B5D-08B127CB2731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753" tIns="46877" rIns="93753" bIns="468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39548133-5FE3-467A-9E9F-52DA5C4DA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2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4852A-EEAF-D945-BB4A-86C89B426E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3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534">
              <a:defRPr/>
            </a:pPr>
            <a:fld id="{14E6D0DD-A724-4FE1-AB38-8D54399D27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753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815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48133-5FE3-467A-9E9F-52DA5C4DA4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4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48133-5FE3-467A-9E9F-52DA5C4DA4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2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48133-5FE3-467A-9E9F-52DA5C4DA4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9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48133-5FE3-467A-9E9F-52DA5C4DA4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9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48133-5FE3-467A-9E9F-52DA5C4DA4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0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90030"/>
            </a:gs>
            <a:gs pos="50000">
              <a:srgbClr val="8D0034"/>
            </a:gs>
            <a:gs pos="100000">
              <a:srgbClr val="AF102B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BBE8-3E6E-DFBF-910F-BFC142AB6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5A1AC-699F-A2CE-7257-7D09A141C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13895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C5ED-D458-D6F6-57E2-0E345110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BBA3-F2F8-B078-1867-7D724B94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0CAA-B0AB-1C6E-AD04-FF51BF9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4728E9D-35B0-FA69-A7CF-4D09CCB64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000" y="5209141"/>
            <a:ext cx="5394000" cy="13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619273A1-AA11-E4D8-319A-88CB1AC0E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DC5C9-6C5C-56F9-2402-23594280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DC11D-01B0-3BA8-4211-27592467F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F518-BD5E-EBDD-ABC1-C6EE0B8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B125-423D-668C-2EED-F6DBAE29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731B-5FB0-A1B4-0A1C-188A00B0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902A2-E3DB-4E26-82F2-51281CEDA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4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CF4B6-592E-B0EA-8AF9-0E51E7B36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E3E37-11F0-1CDE-C147-BC177AEA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C7A7-7586-8CF9-11DE-2C82EDEA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8B0D-A88A-4106-23BC-36C3D1FD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854C-D49B-4E7E-A377-47DFF4F4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2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90030"/>
            </a:gs>
            <a:gs pos="50000">
              <a:srgbClr val="8D0034"/>
            </a:gs>
            <a:gs pos="100000">
              <a:srgbClr val="AF102B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BBE8-3E6E-DFBF-910F-BFC142AB6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5A1AC-699F-A2CE-7257-7D09A141C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13895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44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EFDE45D6-92B6-3BB6-445E-EEBD311B6F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D56C91-C229-333E-8556-F4CD25C1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ADF9-D3BA-11E6-DA35-5ADA5E9DC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1A6FB-5944-97E4-2C97-9C7D4D86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4B0C1-0D75-02F8-5B2E-D303C9CE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C1E8-D968-0ECB-FCF2-169A503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24159-0BD7-514B-E1D4-1B67FB561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63C97F48-FE2B-CD95-C970-6787CCE2F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6B8C6-F41C-C9E6-0557-1B7ABF89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05146-C0F8-9C76-4161-DAD2B204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C6FF-76A0-F00C-F518-6F6C17A0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A2DB0-EA51-D228-F17C-823D3D3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506C-435A-BA6D-D2FB-1B539304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56871C-D1B9-053F-DDDF-A06887B37A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913" y="6347279"/>
            <a:ext cx="5624287" cy="3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4CE4218-5A0F-5284-B8C3-73B30172B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02E26-330A-084D-1D5D-FAD32953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1588-3178-147C-9B56-299B2AF69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629E3-3032-CCCD-95A2-CCC7186C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CD363-BA17-499B-EB2E-7FCBBBC3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80368-00EF-C0A0-E680-ECA53BBA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E4AC9-40E8-CEBE-5051-27E1D1EB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3AC8D-051C-67ED-70ED-8A9D009A94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6FBB04CC-FDDA-277B-D3C3-7392E019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39B6B-6FB7-CBD6-08D0-BD66EB8C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E625A-7CF3-D018-E49A-7F97B1EC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4467C-F892-5AA0-15EF-789A6F1FD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F5E27-FF5E-CFE7-35B0-E6B1E9653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AF601-D95A-3876-BA3B-96691AC89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6D791-5FCB-4439-C001-1D68D9D2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D6E55-4196-E63D-5211-64292419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5A530-60F0-B89D-644F-325D468D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F3763F-0481-D43E-D3B4-F93EF67CAC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A948CBA-E12F-370B-4968-38DEAAB65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94C35-3DD1-E173-8230-5F84ADF2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010A9-3C70-4AAE-B0B1-2F0A6A97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D3F95-5352-DA99-3886-C9E467D8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6DDA4-0D8D-28DE-4D94-9B0BA8BE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A8A98-AE05-CBD7-7B97-EF7648770B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E92DE-BDAB-2988-D6B0-ED435277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11BC4-5DA3-44B3-9A73-72F018C0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00079-FA43-05EC-2AB6-0DF3C1ED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099F-ED58-E22B-10BB-2F2C3F60A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5DC7-1D57-A7B0-F257-F3E58E19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29C1-DA6F-D5F6-39C4-B700FF89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5F5A6-3EF5-7D06-2888-78F32D9E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510FA-FE56-7281-96AC-96598DE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0A69-147A-DA87-AB39-89CFED07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C419B-BF41-306B-0E5A-1102ECE1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FA572-63AA-3BF2-8511-B3D897ECD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EFDE45D6-92B6-3BB6-445E-EEBD311B6F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D56C91-C229-333E-8556-F4CD25C1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ADF9-D3BA-11E6-DA35-5ADA5E9DC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1A6FB-5944-97E4-2C97-9C7D4D86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4B0C1-0D75-02F8-5B2E-D303C9CE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C1E8-D968-0ECB-FCF2-169A503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24159-0BD7-514B-E1D4-1B67FB561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5485-1461-9DDA-0B8D-DE97113E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6BE23-7EAA-B327-72A8-8578370FB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E65F-E1DD-981C-96F9-14C38CF5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E6DDA-FF30-FF29-5B0F-35222B20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F8222-ADB6-2384-D5CA-A60AFD2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FE783-AE8C-CBD1-A9C6-ECDD121C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89CA4-DDF9-E469-03F1-92D700087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6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619273A1-AA11-E4D8-319A-88CB1AC0E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DC5C9-6C5C-56F9-2402-23594280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DC11D-01B0-3BA8-4211-27592467F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F518-BD5E-EBDD-ABC1-C6EE0B8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B125-423D-668C-2EED-F6DBAE29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731B-5FB0-A1B4-0A1C-188A00B0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902A2-E3DB-4E26-82F2-51281CEDA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6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CF4B6-592E-B0EA-8AF9-0E51E7B36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E3E37-11F0-1CDE-C147-BC177AEA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C7A7-7586-8CF9-11DE-2C82EDEA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8B0D-A88A-4106-23BC-36C3D1FD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854C-D49B-4E7E-A377-47DFF4F4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63C97F48-FE2B-CD95-C970-6787CCE2F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6B8C6-F41C-C9E6-0557-1B7ABF89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05146-C0F8-9C76-4161-DAD2B204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C6FF-76A0-F00C-F518-6F6C17A0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A2DB0-EA51-D228-F17C-823D3D3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506C-435A-BA6D-D2FB-1B539304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56871C-D1B9-053F-DDDF-A06887B37A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913" y="6347279"/>
            <a:ext cx="5624287" cy="3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4CE4218-5A0F-5284-B8C3-73B30172B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02E26-330A-084D-1D5D-FAD32953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1588-3178-147C-9B56-299B2AF69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629E3-3032-CCCD-95A2-CCC7186C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CD363-BA17-499B-EB2E-7FCBBBC3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80368-00EF-C0A0-E680-ECA53BBA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E4AC9-40E8-CEBE-5051-27E1D1EB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3AC8D-051C-67ED-70ED-8A9D009A94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6FBB04CC-FDDA-277B-D3C3-7392E019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39B6B-6FB7-CBD6-08D0-BD66EB8C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E625A-7CF3-D018-E49A-7F97B1EC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4467C-F892-5AA0-15EF-789A6F1FD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F5E27-FF5E-CFE7-35B0-E6B1E9653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AF601-D95A-3876-BA3B-96691AC89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6D791-5FCB-4439-C001-1D68D9D2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D6E55-4196-E63D-5211-64292419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5A530-60F0-B89D-644F-325D468D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F3763F-0481-D43E-D3B4-F93EF67CAC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5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A948CBA-E12F-370B-4968-38DEAAB65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978"/>
            <a:ext cx="12192000" cy="1722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94C35-3DD1-E173-8230-5F84ADF2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010A9-3C70-4AAE-B0B1-2F0A6A97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D3F95-5352-DA99-3886-C9E467D8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6DDA4-0D8D-28DE-4D94-9B0BA8BE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A8A98-AE05-CBD7-7B97-EF7648770B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E92DE-BDAB-2988-D6B0-ED435277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11BC4-5DA3-44B3-9A73-72F018C0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00079-FA43-05EC-2AB6-0DF3C1ED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099F-ED58-E22B-10BB-2F2C3F60A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5DC7-1D57-A7B0-F257-F3E58E19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29C1-DA6F-D5F6-39C4-B700FF89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5F5A6-3EF5-7D06-2888-78F32D9E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510FA-FE56-7281-96AC-96598DE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0A69-147A-DA87-AB39-89CFED07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C419B-BF41-306B-0E5A-1102ECE1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FA572-63AA-3BF2-8511-B3D897ECD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5485-1461-9DDA-0B8D-DE97113E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6BE23-7EAA-B327-72A8-8578370FB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E65F-E1DD-981C-96F9-14C38CF5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E6DDA-FF30-FF29-5B0F-35222B20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F8222-ADB6-2384-D5CA-A60AFD2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FE783-AE8C-CBD1-A9C6-ECDD121C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89CA4-DDF9-E469-03F1-92D700087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756" y="6395576"/>
            <a:ext cx="5582558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E7464-2F36-0E4C-93B0-DC89B262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2778-D279-5869-BE4D-3C0D7E4E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82AA-4616-BE21-E8E0-BE464A13C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911B-69F9-3744-B7C9-EE3001597E97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80AA-EBA1-35D3-B50F-7F6E064CF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8D3E-B70E-411C-FAA5-31608A17A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3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E7464-2F36-0E4C-93B0-DC89B262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2778-D279-5869-BE4D-3C0D7E4E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82AA-4616-BE21-E8E0-BE464A13C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80AA-EBA1-35D3-B50F-7F6E064CF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8D3E-B70E-411C-FAA5-31608A17A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1C1E-E01A-454E-B6F5-F8A53A4B09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wealthu.edu/documents/cuaarts-qualtics-worksheet" TargetMode="External"/><Relationship Id="rId3" Type="http://schemas.openxmlformats.org/officeDocument/2006/relationships/hyperlink" Target="https://commonwealthu.sharepoint.com/sites/GeneralEducationCouncil" TargetMode="External"/><Relationship Id="rId7" Type="http://schemas.openxmlformats.org/officeDocument/2006/relationships/hyperlink" Target="https://www.commonwealthu.edu/documents/cu-matricesgeneraleducation1020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onwealthu.edu/documents/cu-handbookgeneraleducation-student92023" TargetMode="External"/><Relationship Id="rId5" Type="http://schemas.openxmlformats.org/officeDocument/2006/relationships/hyperlink" Target="https://www.commonwealthu.edu/documents/ge-map-10192023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commonwealthu.edu/academics/general-education" TargetMode="External"/><Relationship Id="rId9" Type="http://schemas.openxmlformats.org/officeDocument/2006/relationships/hyperlink" Target="https://bloomu.az1.qualtrics.com/jfe/form/SV_3lcirttYurEvr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AFD6D6-A7E6-192B-C448-C894A89CD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353" y="3889859"/>
            <a:ext cx="9144000" cy="1761748"/>
          </a:xfrm>
        </p:spPr>
        <p:txBody>
          <a:bodyPr>
            <a:normAutofit/>
          </a:bodyPr>
          <a:lstStyle/>
          <a:p>
            <a:endParaRPr lang="en-US" sz="3500" i="1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December 7, 2023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57F0-8C8F-4A0E-9059-DBABF4FE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68" y="5651607"/>
            <a:ext cx="4794263" cy="12063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EEDF04-8477-4CE1-B240-C95B94DE6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79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Education Council</a:t>
            </a:r>
            <a:br>
              <a:rPr lang="en-US" dirty="0"/>
            </a:br>
            <a:r>
              <a:rPr lang="en-US" dirty="0"/>
              <a:t>Assessment</a:t>
            </a:r>
            <a:br>
              <a:rPr lang="en-US" sz="3600" dirty="0"/>
            </a:br>
            <a:br>
              <a:rPr lang="en-US" dirty="0"/>
            </a:br>
            <a:r>
              <a:rPr lang="en-US" sz="3600" dirty="0"/>
              <a:t>presented to </a:t>
            </a:r>
            <a:br>
              <a:rPr lang="en-US" dirty="0"/>
            </a:br>
            <a:r>
              <a:rPr lang="en-US" dirty="0"/>
              <a:t>CU College Leadership Teams</a:t>
            </a:r>
          </a:p>
        </p:txBody>
      </p:sp>
    </p:spTree>
    <p:extLst>
      <p:ext uri="{BB962C8B-B14F-4D97-AF65-F5344CB8AC3E}">
        <p14:creationId xmlns:p14="http://schemas.microsoft.com/office/powerpoint/2010/main" val="283885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92FB-9E17-E351-61ED-6B8913DE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3B6DC-80DC-EF9F-E7E7-1C1FD7FE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Introduction</a:t>
            </a:r>
            <a:endParaRPr lang="en-US" dirty="0"/>
          </a:p>
          <a:p>
            <a:pPr lvl="0"/>
            <a:r>
              <a:rPr lang="en-US" b="1" dirty="0"/>
              <a:t>Discuss role and structure of the General Education Council</a:t>
            </a:r>
            <a:endParaRPr lang="en-US" dirty="0"/>
          </a:p>
          <a:p>
            <a:pPr lvl="0"/>
            <a:r>
              <a:rPr lang="en-US" b="1" dirty="0"/>
              <a:t>Review materials and resources</a:t>
            </a:r>
            <a:endParaRPr lang="en-US" dirty="0"/>
          </a:p>
          <a:p>
            <a:pPr lvl="0"/>
            <a:r>
              <a:rPr lang="en-US" b="1" dirty="0"/>
              <a:t>Review the assessment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5612-2072-4A7D-80EB-F5EBC18D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A22D-4412-44A8-BED6-5C1D9227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>
            <a:noAutofit/>
          </a:bodyPr>
          <a:lstStyle/>
          <a:p>
            <a:r>
              <a:rPr lang="en-US" b="1" dirty="0"/>
              <a:t>GEC Purpose:</a:t>
            </a:r>
            <a:r>
              <a:rPr lang="en-US" dirty="0"/>
              <a:t>  The GEC oversees General Education at Commonwealth University, which includes </a:t>
            </a:r>
            <a:r>
              <a:rPr lang="en-US" b="1" dirty="0">
                <a:highlight>
                  <a:srgbClr val="FFFF00"/>
                </a:highlight>
              </a:rPr>
              <a:t>coordination and assessment of the program</a:t>
            </a:r>
            <a:r>
              <a:rPr lang="en-US" dirty="0"/>
              <a:t>.</a:t>
            </a:r>
          </a:p>
          <a:p>
            <a:r>
              <a:rPr lang="en-US" b="1" dirty="0"/>
              <a:t>The responsibilities of the Council also include: </a:t>
            </a:r>
          </a:p>
          <a:p>
            <a:pPr lvl="1"/>
            <a:r>
              <a:rPr lang="en-US" sz="2800" dirty="0"/>
              <a:t>initiating, reviewing, and recommending policy changes regarding General Education;</a:t>
            </a:r>
          </a:p>
          <a:p>
            <a:pPr lvl="1"/>
            <a:r>
              <a:rPr lang="en-US" sz="2800" dirty="0"/>
              <a:t>reviewing and recommending General Education curriculum; and,</a:t>
            </a:r>
          </a:p>
          <a:p>
            <a:pPr lvl="1"/>
            <a:r>
              <a:rPr lang="en-US" sz="2800" b="1" dirty="0">
                <a:highlight>
                  <a:srgbClr val="FFFF00"/>
                </a:highlight>
              </a:rPr>
              <a:t>coordinating mentoring and assessment efforts with departments involved in supporting General Education program goals and student learning objectives.</a:t>
            </a:r>
            <a:br>
              <a:rPr lang="en-US" sz="2800" dirty="0">
                <a:highlight>
                  <a:srgbClr val="FFFF00"/>
                </a:highlight>
              </a:rPr>
            </a:br>
            <a:r>
              <a:rPr lang="en-US" sz="2800" dirty="0"/>
              <a:t> 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011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5612-2072-4A7D-80EB-F5EBC18D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A22D-4412-44A8-BED6-5C1D9227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50600" cy="4503457"/>
          </a:xfrm>
        </p:spPr>
        <p:txBody>
          <a:bodyPr>
            <a:noAutofit/>
          </a:bodyPr>
          <a:lstStyle/>
          <a:p>
            <a:pPr marL="466725" indent="-466725">
              <a:buNone/>
            </a:pPr>
            <a:r>
              <a:rPr lang="en-US" sz="2000" b="1" dirty="0"/>
              <a:t>GEC membership:</a:t>
            </a:r>
            <a:br>
              <a:rPr lang="en-US" sz="2000" dirty="0"/>
            </a:br>
            <a:r>
              <a:rPr lang="en-US" sz="2000" b="1" dirty="0"/>
              <a:t>Adrianne McEvoy </a:t>
            </a:r>
            <a:r>
              <a:rPr lang="en-US" sz="2000" dirty="0"/>
              <a:t>(MA – History, Political Science, &amp; Philosophy, CASSH; term:  2022-2024), Chair</a:t>
            </a:r>
            <a:br>
              <a:rPr lang="en-US" sz="2000" dirty="0"/>
            </a:br>
            <a:r>
              <a:rPr lang="en-US" sz="2000" b="1" dirty="0"/>
              <a:t>Kim Batty </a:t>
            </a:r>
            <a:r>
              <a:rPr lang="en-US" sz="2000" dirty="0"/>
              <a:t>(LH- Sport Mgmt, ZCOB; term: 2023-2026)   </a:t>
            </a:r>
            <a:br>
              <a:rPr lang="en-US" sz="2000" dirty="0"/>
            </a:br>
            <a:r>
              <a:rPr lang="en-US" sz="2000" b="1" dirty="0"/>
              <a:t>Atika Bennadi </a:t>
            </a:r>
            <a:r>
              <a:rPr lang="en-US" sz="2000" dirty="0"/>
              <a:t>(MA – Economics &amp; Finance, ZCOB; term:  2023-2026)</a:t>
            </a:r>
            <a:br>
              <a:rPr lang="en-US" sz="2000" dirty="0"/>
            </a:br>
            <a:r>
              <a:rPr lang="en-US" sz="2000" b="1" dirty="0"/>
              <a:t>Jeff Bosworth </a:t>
            </a:r>
            <a:r>
              <a:rPr lang="en-US" sz="2000" dirty="0"/>
              <a:t>(MA - History, Philosophy, &amp; Political Science; term: 2023-24 Sabbatical replacement) </a:t>
            </a:r>
            <a:br>
              <a:rPr lang="en-US" sz="2000" dirty="0"/>
            </a:br>
            <a:r>
              <a:rPr lang="en-US" sz="2000" b="1" dirty="0"/>
              <a:t>Jennifer Demchak </a:t>
            </a:r>
            <a:r>
              <a:rPr lang="en-US" sz="2000" dirty="0"/>
              <a:t>(MA – Environmental, Geographical, and Geological Sciences, COST; term: 2022-2025)</a:t>
            </a:r>
            <a:br>
              <a:rPr lang="en-US" sz="2000" dirty="0"/>
            </a:br>
            <a:r>
              <a:rPr lang="en-US" sz="2000" b="1" dirty="0"/>
              <a:t>Teri Doerksen </a:t>
            </a:r>
            <a:r>
              <a:rPr lang="en-US" sz="2000" dirty="0"/>
              <a:t>(MA – English, CASSH; term:  2022-2025 – on Sabbatical)</a:t>
            </a:r>
            <a:br>
              <a:rPr lang="en-US" sz="2000" dirty="0"/>
            </a:br>
            <a:r>
              <a:rPr lang="en-US" sz="2000" b="1" dirty="0"/>
              <a:t>Heather Erb </a:t>
            </a:r>
            <a:r>
              <a:rPr lang="en-US" sz="2000" dirty="0"/>
              <a:t>(LH – History, Philosophy, &amp; Political Science, CASSH; term:  2022-2025)</a:t>
            </a:r>
            <a:br>
              <a:rPr lang="en-US" sz="2000" dirty="0"/>
            </a:br>
            <a:r>
              <a:rPr lang="en-US" sz="2000" b="1" dirty="0"/>
              <a:t>Jamie Foor </a:t>
            </a:r>
            <a:r>
              <a:rPr lang="en-US" sz="2000" dirty="0"/>
              <a:t>(LH – Psychology, CASSH; term:  2022-2025)</a:t>
            </a:r>
            <a:br>
              <a:rPr lang="en-US" sz="2000" dirty="0"/>
            </a:br>
            <a:r>
              <a:rPr lang="en-US" sz="2000" b="1" dirty="0"/>
              <a:t>Steven Granich </a:t>
            </a:r>
            <a:r>
              <a:rPr lang="en-US" sz="2000" dirty="0"/>
              <a:t>(LH – Social Work, COEHS; term:  2022-2024)</a:t>
            </a:r>
            <a:br>
              <a:rPr lang="en-US" sz="2000" dirty="0"/>
            </a:br>
            <a:r>
              <a:rPr lang="en-US" sz="2000" b="1" dirty="0"/>
              <a:t>Luke Haile </a:t>
            </a:r>
            <a:r>
              <a:rPr lang="en-US" sz="2000" dirty="0"/>
              <a:t>(BL - Health &amp; Exercise Science, COHP; term:  2022-2024)</a:t>
            </a:r>
            <a:br>
              <a:rPr lang="en-US" sz="2000" dirty="0"/>
            </a:br>
            <a:r>
              <a:rPr lang="en-US" sz="2000" b="1" dirty="0"/>
              <a:t>Mykola Polyuha </a:t>
            </a:r>
            <a:r>
              <a:rPr lang="en-US" sz="2000" dirty="0"/>
              <a:t>(BL - Languages &amp; Cultures, CASSH; term:  2022-2025) </a:t>
            </a:r>
            <a:br>
              <a:rPr lang="en-US" sz="2000" dirty="0"/>
            </a:br>
            <a:r>
              <a:rPr lang="en-US" sz="2000" b="1" dirty="0"/>
              <a:t>Loren F. Selznick </a:t>
            </a:r>
            <a:r>
              <a:rPr lang="en-US" sz="2000" dirty="0"/>
              <a:t>(BL - Accounting &amp; Business Law, ZCOB; term:  2023-2026)</a:t>
            </a:r>
            <a:br>
              <a:rPr lang="en-US" sz="2000" dirty="0"/>
            </a:br>
            <a:r>
              <a:rPr lang="en-US" sz="2000" b="1" dirty="0"/>
              <a:t>Rebecca Willoughby </a:t>
            </a:r>
            <a:r>
              <a:rPr lang="en-US" sz="2000" dirty="0"/>
              <a:t>(BL - Student Success, Non-Aligned; term:  2022-2025)</a:t>
            </a:r>
          </a:p>
        </p:txBody>
      </p:sp>
    </p:spTree>
    <p:extLst>
      <p:ext uri="{BB962C8B-B14F-4D97-AF65-F5344CB8AC3E}">
        <p14:creationId xmlns:p14="http://schemas.microsoft.com/office/powerpoint/2010/main" val="221101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DC9A-039D-4966-A9D6-9E0F81C1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 Materials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A882-D4A9-4192-AB95-CD2C5507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338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CU General Education Council SharePoint Site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CU General Education Web Page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GE Curriculum Map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GE Advisor and Student Handbook (in draft)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GE Rubrics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GE Course Data Worksheet (in draft)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GE Data Collection Survey (Qualtrics)</a:t>
            </a:r>
            <a:endParaRPr lang="en-US" dirty="0"/>
          </a:p>
          <a:p>
            <a:pPr lvl="1"/>
            <a:r>
              <a:rPr lang="en-US" dirty="0"/>
              <a:t>GE Themes, Goals, Objectives, Rubrics, and Courses</a:t>
            </a:r>
          </a:p>
          <a:p>
            <a:pPr lvl="1"/>
            <a:r>
              <a:rPr lang="en-US" dirty="0"/>
              <a:t>Information on legacy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A8227-187E-4735-B4C2-2990D5FAC7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1587" y="1944473"/>
            <a:ext cx="6919913" cy="4367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34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3B48-8941-4D0A-AA40-F4E72639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 Course Data 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59009-7315-4B9A-AC1E-7A98E374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997" y="-125522"/>
            <a:ext cx="3818003" cy="595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71829-0577-4AEA-BC83-1AFDC5E4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17" y="1409887"/>
            <a:ext cx="4510883" cy="544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A79DBE-E487-4464-9A20-801E83A91759}"/>
              </a:ext>
            </a:extLst>
          </p:cNvPr>
          <p:cNvSpPr txBox="1">
            <a:spLocks/>
          </p:cNvSpPr>
          <p:nvPr/>
        </p:nvSpPr>
        <p:spPr>
          <a:xfrm>
            <a:off x="609601" y="1690688"/>
            <a:ext cx="6304546" cy="38211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to prepare data submission </a:t>
            </a:r>
          </a:p>
          <a:p>
            <a:pPr lvl="1"/>
            <a:r>
              <a:rPr lang="en-US" dirty="0"/>
              <a:t>Basic course information</a:t>
            </a:r>
          </a:p>
          <a:p>
            <a:pPr lvl="1"/>
            <a:r>
              <a:rPr lang="en-US" dirty="0"/>
              <a:t>Assessment methods used to:</a:t>
            </a:r>
          </a:p>
          <a:p>
            <a:pPr lvl="2"/>
            <a:r>
              <a:rPr lang="en-US" dirty="0"/>
              <a:t>Demonstrate competencies for SLOs</a:t>
            </a:r>
          </a:p>
          <a:p>
            <a:pPr lvl="2"/>
            <a:r>
              <a:rPr lang="en-US" dirty="0"/>
              <a:t>Collect the data reported for SLOs (both checkoff and narrative)</a:t>
            </a:r>
          </a:p>
          <a:p>
            <a:pPr lvl="1"/>
            <a:r>
              <a:rPr lang="en-US" dirty="0"/>
              <a:t>Outcomes data</a:t>
            </a:r>
          </a:p>
          <a:p>
            <a:pPr lvl="2"/>
            <a:r>
              <a:rPr lang="en-US" dirty="0"/>
              <a:t>Report raw data at each competency level</a:t>
            </a:r>
          </a:p>
          <a:p>
            <a:pPr lvl="2"/>
            <a:r>
              <a:rPr lang="en-US" dirty="0"/>
              <a:t>Describe how you will use data</a:t>
            </a:r>
          </a:p>
          <a:p>
            <a:pPr lvl="2"/>
            <a:r>
              <a:rPr lang="en-US" dirty="0"/>
              <a:t>Submit one student artifact for each competency level and assessment instrument</a:t>
            </a:r>
          </a:p>
          <a:p>
            <a:pPr marL="228600" lvl="1">
              <a:tabLst>
                <a:tab pos="401638" algn="l"/>
              </a:tabLst>
            </a:pPr>
            <a:r>
              <a:rPr lang="en-US" sz="2800" dirty="0"/>
              <a:t>Submit data into GE Data Collection Form</a:t>
            </a:r>
          </a:p>
          <a:p>
            <a:pPr marL="228600" lvl="1">
              <a:tabLst>
                <a:tab pos="401638" algn="l"/>
              </a:tabLst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1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E7D1-815E-4894-A381-35DAAA1C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 Assessment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76097-A206-451A-8CF0-56390BFE5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/>
              <a:t>Data collection and summary for all program goals and SLOs will occur each semester for the CU GE Curriculum</a:t>
            </a:r>
          </a:p>
          <a:p>
            <a:r>
              <a:rPr lang="en-US" sz="2600" dirty="0"/>
              <a:t>Assessment Review (deeper dive) will occur on a four-year rotation</a:t>
            </a:r>
          </a:p>
          <a:p>
            <a:pPr marL="1204913" lvl="1" indent="-747713">
              <a:buNone/>
            </a:pPr>
            <a:r>
              <a:rPr lang="en-US" sz="2600" dirty="0"/>
              <a:t>Year 1:   FA23: </a:t>
            </a:r>
            <a:r>
              <a:rPr lang="en-US" sz="2600" b="1" i="1" dirty="0"/>
              <a:t>FYS</a:t>
            </a:r>
            <a:r>
              <a:rPr lang="en-US" sz="2600" dirty="0"/>
              <a:t> (1 course;1 prefix) and </a:t>
            </a:r>
            <a:r>
              <a:rPr lang="en-US" sz="2600" b="1" i="1" dirty="0"/>
              <a:t>Writing</a:t>
            </a:r>
            <a:r>
              <a:rPr lang="en-US" sz="2600" dirty="0"/>
              <a:t> (2 courses; 1 prefix)  </a:t>
            </a:r>
            <a:br>
              <a:rPr lang="en-US" sz="2600" dirty="0"/>
            </a:br>
            <a:r>
              <a:rPr lang="en-US" sz="2600" dirty="0"/>
              <a:t>SP24: </a:t>
            </a:r>
            <a:r>
              <a:rPr lang="en-US" sz="2600" b="1" i="1" dirty="0"/>
              <a:t>Oral Communication</a:t>
            </a:r>
            <a:r>
              <a:rPr lang="en-US" sz="2600" dirty="0"/>
              <a:t> (6 courses; 3 prefixes) and </a:t>
            </a:r>
            <a:r>
              <a:rPr lang="en-US" sz="2600" b="1" i="1" dirty="0"/>
              <a:t>Quantitative Reasoning</a:t>
            </a:r>
            <a:r>
              <a:rPr lang="en-US" sz="2600" dirty="0"/>
              <a:t> (15 courses; 3 prefixes)</a:t>
            </a:r>
          </a:p>
          <a:p>
            <a:pPr marL="1204913" lvl="1" indent="-747713">
              <a:buNone/>
            </a:pPr>
            <a:r>
              <a:rPr lang="en-US" sz="2600" dirty="0"/>
              <a:t>Year 2:   FA24: </a:t>
            </a:r>
            <a:r>
              <a:rPr lang="en-US" sz="2600" b="1" i="1" dirty="0"/>
              <a:t>Historical Themes</a:t>
            </a:r>
            <a:r>
              <a:rPr lang="en-US" sz="2600" dirty="0"/>
              <a:t> (29 courses; 11 prefixes) and </a:t>
            </a:r>
            <a:r>
              <a:rPr lang="en-US" sz="2600" b="1" i="1" dirty="0"/>
              <a:t>Diversity</a:t>
            </a:r>
            <a:r>
              <a:rPr lang="en-US" sz="2600" dirty="0"/>
              <a:t> (35 courses; 22 prefixes</a:t>
            </a:r>
            <a:br>
              <a:rPr lang="en-US" sz="2600" dirty="0"/>
            </a:br>
            <a:r>
              <a:rPr lang="en-US" sz="2600" dirty="0"/>
              <a:t>SP25: </a:t>
            </a:r>
            <a:r>
              <a:rPr lang="en-US" sz="2600" b="1" i="1" dirty="0"/>
              <a:t>Global Perspectives</a:t>
            </a:r>
            <a:r>
              <a:rPr lang="en-US" sz="2600" dirty="0"/>
              <a:t> (50 courses; 25 prefixes) and </a:t>
            </a:r>
            <a:r>
              <a:rPr lang="en-US" sz="2600" b="1" i="1" dirty="0"/>
              <a:t>Foreign Language  </a:t>
            </a:r>
            <a:r>
              <a:rPr lang="en-US" sz="2600" dirty="0"/>
              <a:t>(9 courses; 9 prefixes)</a:t>
            </a:r>
          </a:p>
          <a:p>
            <a:pPr marL="1204913" lvl="1" indent="-747713">
              <a:buNone/>
            </a:pPr>
            <a:r>
              <a:rPr lang="en-US" sz="2600" dirty="0"/>
              <a:t>Year 3:   FA25: </a:t>
            </a:r>
            <a:r>
              <a:rPr lang="en-US" sz="2600" b="1" i="1" dirty="0"/>
              <a:t>Citizenship and Society </a:t>
            </a:r>
            <a:r>
              <a:rPr lang="en-US" sz="2600" dirty="0"/>
              <a:t> (20 courses; 11 prefixes) and </a:t>
            </a:r>
            <a:r>
              <a:rPr lang="en-US" sz="2600" b="1" i="1" dirty="0"/>
              <a:t>Ethical Reasoning </a:t>
            </a:r>
            <a:r>
              <a:rPr lang="en-US" sz="2600" dirty="0"/>
              <a:t>(7 courses; 3 prefixes) and </a:t>
            </a:r>
            <a:r>
              <a:rPr lang="en-US" sz="2600" b="1" i="1" dirty="0"/>
              <a:t>Critical Analysis and Reasoning</a:t>
            </a:r>
            <a:r>
              <a:rPr lang="en-US" sz="2600" dirty="0"/>
              <a:t> 35 courses; 14 prefixes) </a:t>
            </a:r>
            <a:br>
              <a:rPr lang="en-US" sz="2600" dirty="0"/>
            </a:br>
            <a:r>
              <a:rPr lang="en-US" sz="2600" dirty="0"/>
              <a:t>SP26: </a:t>
            </a:r>
            <a:r>
              <a:rPr lang="en-US" sz="2600" b="1" i="1" dirty="0"/>
              <a:t>Natural World</a:t>
            </a:r>
            <a:r>
              <a:rPr lang="en-US" sz="2600" dirty="0"/>
              <a:t> (48 courses; 12 prefixes) and </a:t>
            </a:r>
            <a:r>
              <a:rPr lang="en-US" sz="2600" b="1" i="1" dirty="0"/>
              <a:t>Technology  </a:t>
            </a:r>
            <a:r>
              <a:rPr lang="en-US" sz="2600" dirty="0"/>
              <a:t>(16 courses; 14 prefixes)</a:t>
            </a:r>
          </a:p>
          <a:p>
            <a:pPr marL="1204913" lvl="1" indent="-747713">
              <a:buNone/>
            </a:pPr>
            <a:r>
              <a:rPr lang="en-US" sz="2600" dirty="0"/>
              <a:t>Year 4:   FA26: </a:t>
            </a:r>
            <a:r>
              <a:rPr lang="en-US" sz="2600" b="1" i="1" dirty="0"/>
              <a:t>Literature </a:t>
            </a:r>
            <a:r>
              <a:rPr lang="en-US" sz="2600" dirty="0"/>
              <a:t> (30 courses; 11 prefixes) and </a:t>
            </a:r>
            <a:r>
              <a:rPr lang="en-US" sz="2600" b="1" i="1" dirty="0"/>
              <a:t>Arts </a:t>
            </a:r>
            <a:r>
              <a:rPr lang="en-US" sz="2600" dirty="0"/>
              <a:t>(20 courses; 9 prefixes) and </a:t>
            </a:r>
            <a:r>
              <a:rPr lang="en-US" sz="2600" b="1" i="1" dirty="0"/>
              <a:t>Creative</a:t>
            </a:r>
            <a:r>
              <a:rPr lang="en-US" sz="2600" dirty="0"/>
              <a:t> (62 courses; 9 prefixes)</a:t>
            </a:r>
            <a:br>
              <a:rPr lang="en-US" sz="2600" dirty="0"/>
            </a:br>
            <a:r>
              <a:rPr lang="en-US" sz="2600" dirty="0"/>
              <a:t>SP27:  Write 7-semester Assessment report </a:t>
            </a:r>
          </a:p>
          <a:p>
            <a:r>
              <a:rPr lang="en-US" sz="2600" dirty="0"/>
              <a:t>Limited set of program goals will be used for legacy GE assessment </a:t>
            </a:r>
          </a:p>
          <a:p>
            <a:pPr marL="457200" lvl="1" indent="0">
              <a:buNone/>
            </a:pPr>
            <a:r>
              <a:rPr lang="en-US" sz="2600" dirty="0"/>
              <a:t>2023 – 2024, Written Communication</a:t>
            </a:r>
          </a:p>
          <a:p>
            <a:pPr marL="457200" lvl="1" indent="0">
              <a:buNone/>
            </a:pPr>
            <a:r>
              <a:rPr lang="en-US" sz="2600" dirty="0"/>
              <a:t>2024 – 2025, Oral Communication</a:t>
            </a:r>
          </a:p>
          <a:p>
            <a:pPr marL="457200" lvl="1" indent="0">
              <a:buNone/>
            </a:pPr>
            <a:r>
              <a:rPr lang="en-US" sz="2600" dirty="0"/>
              <a:t>2025 – 2026, Quantitative Reasoning</a:t>
            </a:r>
          </a:p>
          <a:p>
            <a:pPr marL="457200" lvl="1" indent="0">
              <a:buNone/>
            </a:pPr>
            <a:r>
              <a:rPr lang="en-US" sz="2600" dirty="0"/>
              <a:t>2026 – 2027, Global Perspectives</a:t>
            </a:r>
          </a:p>
          <a:p>
            <a:pPr marL="457200" lvl="1" indent="0">
              <a:buNone/>
            </a:pPr>
            <a:r>
              <a:rPr lang="en-US" sz="2600" dirty="0"/>
              <a:t>2027 – 2028, Natural Sciences</a:t>
            </a:r>
          </a:p>
          <a:p>
            <a:r>
              <a:rPr lang="en-US" sz="2600" dirty="0"/>
              <a:t>Trainings are slated for end of semester / beginning of next semester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0238-B02B-477B-B04B-EE004FBD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1C1E-E01A-454E-B6F5-F8A53A4B09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4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01B1-A74B-4FF7-9EE8-D5EA8F2B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755905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747</Words>
  <Application>Microsoft Office PowerPoint</Application>
  <PresentationFormat>Widescreen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1_Office Theme</vt:lpstr>
      <vt:lpstr>Office Theme</vt:lpstr>
      <vt:lpstr>General Education Council Assessment  presented to  CU College Leadership Teams</vt:lpstr>
      <vt:lpstr>Agenda</vt:lpstr>
      <vt:lpstr>General Education Council</vt:lpstr>
      <vt:lpstr>General Education Council</vt:lpstr>
      <vt:lpstr>GE Materials and Resources</vt:lpstr>
      <vt:lpstr>GE Course Data Worksheet</vt:lpstr>
      <vt:lpstr>GE Assessment Cycle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Commonwealth University Assessment Session</dc:title>
  <dc:creator>Myers, Cori</dc:creator>
  <cp:lastModifiedBy>Jones, Shane</cp:lastModifiedBy>
  <cp:revision>115</cp:revision>
  <cp:lastPrinted>2023-09-26T14:27:09Z</cp:lastPrinted>
  <dcterms:created xsi:type="dcterms:W3CDTF">2022-12-16T19:57:30Z</dcterms:created>
  <dcterms:modified xsi:type="dcterms:W3CDTF">2024-05-02T16:24:11Z</dcterms:modified>
</cp:coreProperties>
</file>