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2"/>
  </p:notesMasterIdLst>
  <p:sldIdLst>
    <p:sldId id="2147375744" r:id="rId3"/>
    <p:sldId id="258" r:id="rId4"/>
    <p:sldId id="269" r:id="rId5"/>
    <p:sldId id="2147375767" r:id="rId6"/>
    <p:sldId id="2147375768" r:id="rId7"/>
    <p:sldId id="2147375791" r:id="rId8"/>
    <p:sldId id="2147375757" r:id="rId9"/>
    <p:sldId id="2147375770" r:id="rId10"/>
    <p:sldId id="275"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71" autoAdjust="0"/>
    <p:restoredTop sz="53549" autoAdjust="0"/>
  </p:normalViewPr>
  <p:slideViewPr>
    <p:cSldViewPr snapToGrid="0">
      <p:cViewPr varScale="1">
        <p:scale>
          <a:sx n="43" d="100"/>
          <a:sy n="43" d="100"/>
        </p:scale>
        <p:origin x="1738" y="53"/>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753" tIns="46877" rIns="93753" bIns="46877"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753" tIns="46877" rIns="93753" bIns="46877" rtlCol="0"/>
          <a:lstStyle>
            <a:lvl1pPr algn="r">
              <a:defRPr sz="1200"/>
            </a:lvl1pPr>
          </a:lstStyle>
          <a:p>
            <a:fld id="{24A3C99C-9C98-4F3B-9B5D-08B127CB2731}" type="datetimeFigureOut">
              <a:rPr lang="en-US" smtClean="0"/>
              <a:t>4/18/2024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753" tIns="46877" rIns="93753" bIns="46877"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753" tIns="46877" rIns="93753" bIns="4687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753" tIns="46877" rIns="93753" bIns="4687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753" tIns="46877" rIns="93753" bIns="46877" rtlCol="0" anchor="b"/>
          <a:lstStyle>
            <a:lvl1pPr algn="r">
              <a:defRPr sz="1200"/>
            </a:lvl1pPr>
          </a:lstStyle>
          <a:p>
            <a:fld id="{39548133-5FE3-467A-9E9F-52DA5C4DA498}" type="slidenum">
              <a:rPr lang="en-US" smtClean="0"/>
              <a:t>‹#›</a:t>
            </a:fld>
            <a:endParaRPr lang="en-US" dirty="0"/>
          </a:p>
        </p:txBody>
      </p:sp>
    </p:spTree>
    <p:extLst>
      <p:ext uri="{BB962C8B-B14F-4D97-AF65-F5344CB8AC3E}">
        <p14:creationId xmlns:p14="http://schemas.microsoft.com/office/powerpoint/2010/main" val="812627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E34852A-EEAF-D945-BB4A-86C89B426E9F}"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8378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5"/>
          </p:nvPr>
        </p:nvSpPr>
        <p:spPr/>
        <p:txBody>
          <a:bodyPr/>
          <a:lstStyle/>
          <a:p>
            <a:pPr defTabSz="937534">
              <a:defRPr/>
            </a:pPr>
            <a:fld id="{14E6D0DD-A724-4FE1-AB38-8D54399D277E}" type="slidenum">
              <a:rPr lang="en-US">
                <a:solidFill>
                  <a:prstClr val="black"/>
                </a:solidFill>
                <a:latin typeface="Calibri" panose="020F0502020204030204"/>
              </a:rPr>
              <a:pPr defTabSz="937534">
                <a:defRPr/>
              </a:pPr>
              <a:t>2</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388159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548133-5FE3-467A-9E9F-52DA5C4DA498}" type="slidenum">
              <a:rPr lang="en-US" smtClean="0"/>
              <a:t>3</a:t>
            </a:fld>
            <a:endParaRPr lang="en-US" dirty="0"/>
          </a:p>
        </p:txBody>
      </p:sp>
    </p:spTree>
    <p:extLst>
      <p:ext uri="{BB962C8B-B14F-4D97-AF65-F5344CB8AC3E}">
        <p14:creationId xmlns:p14="http://schemas.microsoft.com/office/powerpoint/2010/main" val="2469962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548133-5FE3-467A-9E9F-52DA5C4DA498}" type="slidenum">
              <a:rPr lang="en-US" smtClean="0"/>
              <a:t>4</a:t>
            </a:fld>
            <a:endParaRPr lang="en-US" dirty="0"/>
          </a:p>
        </p:txBody>
      </p:sp>
    </p:spTree>
    <p:extLst>
      <p:ext uri="{BB962C8B-B14F-4D97-AF65-F5344CB8AC3E}">
        <p14:creationId xmlns:p14="http://schemas.microsoft.com/office/powerpoint/2010/main" val="3221446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34852A-EEAF-D945-BB4A-86C89B426E9F}" type="slidenum">
              <a:rPr lang="en-US" smtClean="0"/>
              <a:t>6</a:t>
            </a:fld>
            <a:endParaRPr lang="en-US" dirty="0"/>
          </a:p>
        </p:txBody>
      </p:sp>
    </p:spTree>
    <p:extLst>
      <p:ext uri="{BB962C8B-B14F-4D97-AF65-F5344CB8AC3E}">
        <p14:creationId xmlns:p14="http://schemas.microsoft.com/office/powerpoint/2010/main" val="14282862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34852A-EEAF-D945-BB4A-86C89B426E9F}" type="slidenum">
              <a:rPr lang="en-US" smtClean="0"/>
              <a:t>7</a:t>
            </a:fld>
            <a:endParaRPr lang="en-US" dirty="0"/>
          </a:p>
        </p:txBody>
      </p:sp>
    </p:spTree>
    <p:extLst>
      <p:ext uri="{BB962C8B-B14F-4D97-AF65-F5344CB8AC3E}">
        <p14:creationId xmlns:p14="http://schemas.microsoft.com/office/powerpoint/2010/main" val="2803251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548133-5FE3-467A-9E9F-52DA5C4DA498}" type="slidenum">
              <a:rPr lang="en-US" smtClean="0"/>
              <a:t>9</a:t>
            </a:fld>
            <a:endParaRPr lang="en-US" dirty="0"/>
          </a:p>
        </p:txBody>
      </p:sp>
    </p:spTree>
    <p:extLst>
      <p:ext uri="{BB962C8B-B14F-4D97-AF65-F5344CB8AC3E}">
        <p14:creationId xmlns:p14="http://schemas.microsoft.com/office/powerpoint/2010/main" val="13270033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rgbClr val="690030"/>
            </a:gs>
            <a:gs pos="50000">
              <a:srgbClr val="8D0034"/>
            </a:gs>
            <a:gs pos="100000">
              <a:srgbClr val="AF102B"/>
            </a:gs>
          </a:gsLst>
          <a:lin ang="0" scaled="0"/>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8BBE8-3E6E-DFBF-910F-BFC142AB69FF}"/>
              </a:ext>
            </a:extLst>
          </p:cNvPr>
          <p:cNvSpPr>
            <a:spLocks noGrp="1"/>
          </p:cNvSpPr>
          <p:nvPr>
            <p:ph type="ctrTitle"/>
          </p:nvPr>
        </p:nvSpPr>
        <p:spPr>
          <a:xfrm>
            <a:off x="1524000" y="1122363"/>
            <a:ext cx="9144000" cy="2387600"/>
          </a:xfrm>
        </p:spPr>
        <p:txBody>
          <a:bodyPr anchor="b"/>
          <a:lstStyle>
            <a:lvl1pPr algn="ctr">
              <a:defRPr sz="6000">
                <a:solidFill>
                  <a:schemeClr val="bg1"/>
                </a:solidFill>
                <a:latin typeface="Franklin Gothic Medium" panose="020B06030201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60E5A1AC-699F-A2CE-7257-7D09A141C449}"/>
              </a:ext>
            </a:extLst>
          </p:cNvPr>
          <p:cNvSpPr>
            <a:spLocks noGrp="1"/>
          </p:cNvSpPr>
          <p:nvPr>
            <p:ph type="subTitle" idx="1"/>
          </p:nvPr>
        </p:nvSpPr>
        <p:spPr>
          <a:xfrm>
            <a:off x="1524000" y="3602038"/>
            <a:ext cx="9144000" cy="1113895"/>
          </a:xfrm>
        </p:spPr>
        <p:txBody>
          <a:bodyPr/>
          <a:lstStyle>
            <a:lvl1pPr marL="0" indent="0" algn="ctr">
              <a:buNone/>
              <a:defRPr sz="2400">
                <a:latin typeface="Franklin Gothic Medium" panose="020B06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359BC5ED-D458-D6F6-57E2-0E345110F64B}"/>
              </a:ext>
            </a:extLst>
          </p:cNvPr>
          <p:cNvSpPr>
            <a:spLocks noGrp="1"/>
          </p:cNvSpPr>
          <p:nvPr>
            <p:ph type="dt" sz="half" idx="10"/>
          </p:nvPr>
        </p:nvSpPr>
        <p:spPr/>
        <p:txBody>
          <a:bodyPr/>
          <a:lstStyle/>
          <a:p>
            <a:fld id="{A690911B-69F9-3744-B7C9-EE3001597E97}" type="datetimeFigureOut">
              <a:rPr lang="en-US" smtClean="0"/>
              <a:t>4/18/2024</a:t>
            </a:fld>
            <a:endParaRPr lang="en-US" dirty="0"/>
          </a:p>
        </p:txBody>
      </p:sp>
      <p:sp>
        <p:nvSpPr>
          <p:cNvPr id="5" name="Footer Placeholder 4">
            <a:extLst>
              <a:ext uri="{FF2B5EF4-FFF2-40B4-BE49-F238E27FC236}">
                <a16:creationId xmlns:a16="http://schemas.microsoft.com/office/drawing/2014/main" id="{9308BBA3-F2F8-B078-1867-7D724B94290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9A90CAA-B0AB-1C6E-AD04-FF51BF99AA78}"/>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8" name="Picture 7" descr="Logo&#10;&#10;Description automatically generated with low confidence">
            <a:extLst>
              <a:ext uri="{FF2B5EF4-FFF2-40B4-BE49-F238E27FC236}">
                <a16:creationId xmlns:a16="http://schemas.microsoft.com/office/drawing/2014/main" id="{14728E9D-35B0-FA69-A7CF-4D09CCB6422E}"/>
              </a:ext>
            </a:extLst>
          </p:cNvPr>
          <p:cNvPicPr>
            <a:picLocks noChangeAspect="1"/>
          </p:cNvPicPr>
          <p:nvPr userDrawn="1"/>
        </p:nvPicPr>
        <p:blipFill>
          <a:blip r:embed="rId2"/>
          <a:stretch>
            <a:fillRect/>
          </a:stretch>
        </p:blipFill>
        <p:spPr>
          <a:xfrm>
            <a:off x="3399000" y="5209141"/>
            <a:ext cx="5394000" cy="1329771"/>
          </a:xfrm>
          <a:prstGeom prst="rect">
            <a:avLst/>
          </a:prstGeom>
        </p:spPr>
      </p:pic>
    </p:spTree>
    <p:extLst>
      <p:ext uri="{BB962C8B-B14F-4D97-AF65-F5344CB8AC3E}">
        <p14:creationId xmlns:p14="http://schemas.microsoft.com/office/powerpoint/2010/main" val="3960294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Shape, rectangle&#10;&#10;Description automatically generated">
            <a:extLst>
              <a:ext uri="{FF2B5EF4-FFF2-40B4-BE49-F238E27FC236}">
                <a16:creationId xmlns:a16="http://schemas.microsoft.com/office/drawing/2014/main" id="{619273A1-AA11-E4D8-319A-88CB1AC0EA5D}"/>
              </a:ext>
            </a:extLst>
          </p:cNvPr>
          <p:cNvPicPr>
            <a:picLocks noChangeAspect="1"/>
          </p:cNvPicPr>
          <p:nvPr userDrawn="1"/>
        </p:nvPicPr>
        <p:blipFill>
          <a:blip r:embed="rId2"/>
          <a:stretch>
            <a:fillRect/>
          </a:stretch>
        </p:blipFill>
        <p:spPr>
          <a:xfrm>
            <a:off x="0" y="-31978"/>
            <a:ext cx="12192000" cy="1722666"/>
          </a:xfrm>
          <a:prstGeom prst="rect">
            <a:avLst/>
          </a:prstGeom>
        </p:spPr>
      </p:pic>
      <p:sp>
        <p:nvSpPr>
          <p:cNvPr id="2" name="Title 1">
            <a:extLst>
              <a:ext uri="{FF2B5EF4-FFF2-40B4-BE49-F238E27FC236}">
                <a16:creationId xmlns:a16="http://schemas.microsoft.com/office/drawing/2014/main" id="{E5BDC5C9-6C5C-56F9-2402-23594280CF9C}"/>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358DC11D-01B0-3BA8-4211-27592467FB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FAF518-BD5E-EBDD-ABC1-C6EE0B866F9C}"/>
              </a:ext>
            </a:extLst>
          </p:cNvPr>
          <p:cNvSpPr>
            <a:spLocks noGrp="1"/>
          </p:cNvSpPr>
          <p:nvPr>
            <p:ph type="dt" sz="half" idx="10"/>
          </p:nvPr>
        </p:nvSpPr>
        <p:spPr/>
        <p:txBody>
          <a:bodyPr/>
          <a:lstStyle/>
          <a:p>
            <a:fld id="{A690911B-69F9-3744-B7C9-EE3001597E97}" type="datetimeFigureOut">
              <a:rPr lang="en-US" smtClean="0"/>
              <a:t>4/18/2024</a:t>
            </a:fld>
            <a:endParaRPr lang="en-US" dirty="0"/>
          </a:p>
        </p:txBody>
      </p:sp>
      <p:sp>
        <p:nvSpPr>
          <p:cNvPr id="5" name="Footer Placeholder 4">
            <a:extLst>
              <a:ext uri="{FF2B5EF4-FFF2-40B4-BE49-F238E27FC236}">
                <a16:creationId xmlns:a16="http://schemas.microsoft.com/office/drawing/2014/main" id="{92FCB125-423D-668C-2EED-F6DBAE29427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08731B-5FB0-A1B4-0A1C-188A00B02D92}"/>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7" name="Picture 6">
            <a:extLst>
              <a:ext uri="{FF2B5EF4-FFF2-40B4-BE49-F238E27FC236}">
                <a16:creationId xmlns:a16="http://schemas.microsoft.com/office/drawing/2014/main" id="{527902A2-E3DB-4E26-82F2-51281CEDA7A5}"/>
              </a:ext>
            </a:extLst>
          </p:cNvPr>
          <p:cNvPicPr>
            <a:picLocks noChangeAspect="1"/>
          </p:cNvPicPr>
          <p:nvPr userDrawn="1"/>
        </p:nvPicPr>
        <p:blipFill>
          <a:blip r:embed="rId3"/>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3436943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1CF4B6-592E-B0EA-8AF9-0E51E7B367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5E3E37-11F0-1CDE-C147-BC177AEA4A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2C7A7-7586-8CF9-11DE-2C82EDEA5E83}"/>
              </a:ext>
            </a:extLst>
          </p:cNvPr>
          <p:cNvSpPr>
            <a:spLocks noGrp="1"/>
          </p:cNvSpPr>
          <p:nvPr>
            <p:ph type="dt" sz="half" idx="10"/>
          </p:nvPr>
        </p:nvSpPr>
        <p:spPr/>
        <p:txBody>
          <a:bodyPr/>
          <a:lstStyle/>
          <a:p>
            <a:fld id="{A690911B-69F9-3744-B7C9-EE3001597E97}" type="datetimeFigureOut">
              <a:rPr lang="en-US" smtClean="0"/>
              <a:t>4/18/2024</a:t>
            </a:fld>
            <a:endParaRPr lang="en-US" dirty="0"/>
          </a:p>
        </p:txBody>
      </p:sp>
      <p:sp>
        <p:nvSpPr>
          <p:cNvPr id="5" name="Footer Placeholder 4">
            <a:extLst>
              <a:ext uri="{FF2B5EF4-FFF2-40B4-BE49-F238E27FC236}">
                <a16:creationId xmlns:a16="http://schemas.microsoft.com/office/drawing/2014/main" id="{1DE78B0D-A88A-4106-23BC-36C3D1FD657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C2854C-D49B-4E7E-A377-47DFF4F4CCC2}"/>
              </a:ext>
            </a:extLst>
          </p:cNvPr>
          <p:cNvSpPr>
            <a:spLocks noGrp="1"/>
          </p:cNvSpPr>
          <p:nvPr>
            <p:ph type="sldNum" sz="quarter" idx="12"/>
          </p:nvPr>
        </p:nvSpPr>
        <p:spPr/>
        <p:txBody>
          <a:bodyPr/>
          <a:lstStyle/>
          <a:p>
            <a:fld id="{C7091C1E-E01A-454E-B6F5-F8A53A4B09A6}" type="slidenum">
              <a:rPr lang="en-US" smtClean="0"/>
              <a:t>‹#›</a:t>
            </a:fld>
            <a:endParaRPr lang="en-US" dirty="0"/>
          </a:p>
        </p:txBody>
      </p:sp>
    </p:spTree>
    <p:extLst>
      <p:ext uri="{BB962C8B-B14F-4D97-AF65-F5344CB8AC3E}">
        <p14:creationId xmlns:p14="http://schemas.microsoft.com/office/powerpoint/2010/main" val="1400027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rgbClr val="690030"/>
            </a:gs>
            <a:gs pos="50000">
              <a:srgbClr val="8D0034"/>
            </a:gs>
            <a:gs pos="100000">
              <a:srgbClr val="AF102B"/>
            </a:gs>
          </a:gsLst>
          <a:lin ang="0" scaled="0"/>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8BBE8-3E6E-DFBF-910F-BFC142AB69FF}"/>
              </a:ext>
            </a:extLst>
          </p:cNvPr>
          <p:cNvSpPr>
            <a:spLocks noGrp="1"/>
          </p:cNvSpPr>
          <p:nvPr>
            <p:ph type="ctrTitle"/>
          </p:nvPr>
        </p:nvSpPr>
        <p:spPr>
          <a:xfrm>
            <a:off x="1524000" y="1122363"/>
            <a:ext cx="9144000" cy="2387600"/>
          </a:xfrm>
        </p:spPr>
        <p:txBody>
          <a:bodyPr anchor="b"/>
          <a:lstStyle>
            <a:lvl1pPr algn="ctr">
              <a:defRPr sz="6000">
                <a:solidFill>
                  <a:schemeClr val="bg1"/>
                </a:solidFill>
                <a:latin typeface="Franklin Gothic Medium" panose="020B06030201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60E5A1AC-699F-A2CE-7257-7D09A141C449}"/>
              </a:ext>
            </a:extLst>
          </p:cNvPr>
          <p:cNvSpPr>
            <a:spLocks noGrp="1"/>
          </p:cNvSpPr>
          <p:nvPr>
            <p:ph type="subTitle" idx="1"/>
          </p:nvPr>
        </p:nvSpPr>
        <p:spPr>
          <a:xfrm>
            <a:off x="1524000" y="3602038"/>
            <a:ext cx="9144000" cy="1113895"/>
          </a:xfrm>
        </p:spPr>
        <p:txBody>
          <a:bodyPr/>
          <a:lstStyle>
            <a:lvl1pPr marL="0" indent="0" algn="ctr">
              <a:buNone/>
              <a:defRPr sz="2400">
                <a:latin typeface="Franklin Gothic Medium" panose="020B06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028441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Shape, rectangle&#10;&#10;Description automatically generated">
            <a:extLst>
              <a:ext uri="{FF2B5EF4-FFF2-40B4-BE49-F238E27FC236}">
                <a16:creationId xmlns:a16="http://schemas.microsoft.com/office/drawing/2014/main" id="{EFDE45D6-92B6-3BB6-445E-EEBD311B6FDC}"/>
              </a:ext>
            </a:extLst>
          </p:cNvPr>
          <p:cNvPicPr>
            <a:picLocks noChangeAspect="1"/>
          </p:cNvPicPr>
          <p:nvPr userDrawn="1"/>
        </p:nvPicPr>
        <p:blipFill>
          <a:blip r:embed="rId2"/>
          <a:stretch>
            <a:fillRect/>
          </a:stretch>
        </p:blipFill>
        <p:spPr>
          <a:xfrm>
            <a:off x="0" y="-31978"/>
            <a:ext cx="12192000" cy="1722666"/>
          </a:xfrm>
          <a:prstGeom prst="rect">
            <a:avLst/>
          </a:prstGeom>
        </p:spPr>
      </p:pic>
      <p:sp>
        <p:nvSpPr>
          <p:cNvPr id="2" name="Title 1">
            <a:extLst>
              <a:ext uri="{FF2B5EF4-FFF2-40B4-BE49-F238E27FC236}">
                <a16:creationId xmlns:a16="http://schemas.microsoft.com/office/drawing/2014/main" id="{8ED56C91-C229-333E-8556-F4CD25C17576}"/>
              </a:ext>
            </a:extLst>
          </p:cNvPr>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924ADF9-D3BA-11E6-DA35-5ADA5E9DC0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61A6FB-5944-97E4-2C97-9C7D4D866DAF}"/>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CD34B0C1-0D75-02F8-5B2E-D303C9CE076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366C1E8-D968-0ECB-FCF2-169A5036463C}"/>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12" name="Picture 11">
            <a:extLst>
              <a:ext uri="{FF2B5EF4-FFF2-40B4-BE49-F238E27FC236}">
                <a16:creationId xmlns:a16="http://schemas.microsoft.com/office/drawing/2014/main" id="{49D24159-0BD7-514B-E1D4-1B67FB56161A}"/>
              </a:ext>
            </a:extLst>
          </p:cNvPr>
          <p:cNvPicPr>
            <a:picLocks noChangeAspect="1"/>
          </p:cNvPicPr>
          <p:nvPr userDrawn="1"/>
        </p:nvPicPr>
        <p:blipFill>
          <a:blip r:embed="rId3"/>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139645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Shape, rectangle&#10;&#10;Description automatically generated">
            <a:extLst>
              <a:ext uri="{FF2B5EF4-FFF2-40B4-BE49-F238E27FC236}">
                <a16:creationId xmlns:a16="http://schemas.microsoft.com/office/drawing/2014/main" id="{63C97F48-FE2B-CD95-C970-6787CCE2FFB2}"/>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4E6B8C6-F41C-C9E6-0557-1B7ABF89C7A7}"/>
              </a:ext>
            </a:extLst>
          </p:cNvPr>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22905146-C0F8-9C76-4161-DAD2B204B4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D8C6FF-76A0-F00C-F518-6F6C17A04EC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D2A2DB0-EA51-D228-F17C-823D3D3471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B6506C-435A-BA6D-D2FB-1B539304688D}"/>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12" name="Picture 11">
            <a:extLst>
              <a:ext uri="{FF2B5EF4-FFF2-40B4-BE49-F238E27FC236}">
                <a16:creationId xmlns:a16="http://schemas.microsoft.com/office/drawing/2014/main" id="{E356871C-D1B9-053F-DDDF-A06887B37A26}"/>
              </a:ext>
            </a:extLst>
          </p:cNvPr>
          <p:cNvPicPr>
            <a:picLocks noChangeAspect="1"/>
          </p:cNvPicPr>
          <p:nvPr userDrawn="1"/>
        </p:nvPicPr>
        <p:blipFill>
          <a:blip r:embed="rId3"/>
          <a:stretch>
            <a:fillRect/>
          </a:stretch>
        </p:blipFill>
        <p:spPr>
          <a:xfrm>
            <a:off x="547913" y="6347279"/>
            <a:ext cx="5624287" cy="304345"/>
          </a:xfrm>
          <a:prstGeom prst="rect">
            <a:avLst/>
          </a:prstGeom>
        </p:spPr>
      </p:pic>
    </p:spTree>
    <p:extLst>
      <p:ext uri="{BB962C8B-B14F-4D97-AF65-F5344CB8AC3E}">
        <p14:creationId xmlns:p14="http://schemas.microsoft.com/office/powerpoint/2010/main" val="26157222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Shape, rectangle&#10;&#10;Description automatically generated">
            <a:extLst>
              <a:ext uri="{FF2B5EF4-FFF2-40B4-BE49-F238E27FC236}">
                <a16:creationId xmlns:a16="http://schemas.microsoft.com/office/drawing/2014/main" id="{14CE4218-5A0F-5284-B8C3-73B30172B94A}"/>
              </a:ext>
            </a:extLst>
          </p:cNvPr>
          <p:cNvPicPr>
            <a:picLocks noChangeAspect="1"/>
          </p:cNvPicPr>
          <p:nvPr userDrawn="1"/>
        </p:nvPicPr>
        <p:blipFill>
          <a:blip r:embed="rId2"/>
          <a:stretch>
            <a:fillRect/>
          </a:stretch>
        </p:blipFill>
        <p:spPr>
          <a:xfrm>
            <a:off x="0" y="-31978"/>
            <a:ext cx="12192000" cy="1722666"/>
          </a:xfrm>
          <a:prstGeom prst="rect">
            <a:avLst/>
          </a:prstGeom>
        </p:spPr>
      </p:pic>
      <p:sp>
        <p:nvSpPr>
          <p:cNvPr id="2" name="Title 1">
            <a:extLst>
              <a:ext uri="{FF2B5EF4-FFF2-40B4-BE49-F238E27FC236}">
                <a16:creationId xmlns:a16="http://schemas.microsoft.com/office/drawing/2014/main" id="{ECE02E26-330A-084D-1D5D-FAD32953C25B}"/>
              </a:ext>
            </a:extLst>
          </p:cNvPr>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3FF1588-3178-147C-9B56-299B2AF69B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D629E3-3032-CCCD-95A2-CCC7186CCE3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CD363-BA17-499B-EB2E-7FCBBBC3463E}"/>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0A80368-00EF-C0A0-E680-ECA53BBA187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CE4AC9-40E8-CEBE-5051-27E1D1EB9F77}"/>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8" name="Picture 7">
            <a:extLst>
              <a:ext uri="{FF2B5EF4-FFF2-40B4-BE49-F238E27FC236}">
                <a16:creationId xmlns:a16="http://schemas.microsoft.com/office/drawing/2014/main" id="{C2D3AC8D-051C-67ED-70ED-8A9D009A94DA}"/>
              </a:ext>
            </a:extLst>
          </p:cNvPr>
          <p:cNvPicPr>
            <a:picLocks noChangeAspect="1"/>
          </p:cNvPicPr>
          <p:nvPr userDrawn="1"/>
        </p:nvPicPr>
        <p:blipFill>
          <a:blip r:embed="rId3"/>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42775937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Shape, rectangle&#10;&#10;Description automatically generated">
            <a:extLst>
              <a:ext uri="{FF2B5EF4-FFF2-40B4-BE49-F238E27FC236}">
                <a16:creationId xmlns:a16="http://schemas.microsoft.com/office/drawing/2014/main" id="{6FBB04CC-FDDA-277B-D3C3-7392E01952C4}"/>
              </a:ext>
            </a:extLst>
          </p:cNvPr>
          <p:cNvPicPr>
            <a:picLocks noChangeAspect="1"/>
          </p:cNvPicPr>
          <p:nvPr userDrawn="1"/>
        </p:nvPicPr>
        <p:blipFill>
          <a:blip r:embed="rId2"/>
          <a:stretch>
            <a:fillRect/>
          </a:stretch>
        </p:blipFill>
        <p:spPr>
          <a:xfrm>
            <a:off x="0" y="-31978"/>
            <a:ext cx="12192000" cy="1722666"/>
          </a:xfrm>
          <a:prstGeom prst="rect">
            <a:avLst/>
          </a:prstGeom>
        </p:spPr>
      </p:pic>
      <p:sp>
        <p:nvSpPr>
          <p:cNvPr id="2" name="Title 1">
            <a:extLst>
              <a:ext uri="{FF2B5EF4-FFF2-40B4-BE49-F238E27FC236}">
                <a16:creationId xmlns:a16="http://schemas.microsoft.com/office/drawing/2014/main" id="{A6C39B6B-6FB7-CBD6-08D0-BD66EB8CF895}"/>
              </a:ext>
            </a:extLst>
          </p:cNvPr>
          <p:cNvSpPr>
            <a:spLocks noGrp="1"/>
          </p:cNvSpPr>
          <p:nvPr>
            <p:ph type="title"/>
          </p:nvPr>
        </p:nvSpPr>
        <p:spPr>
          <a:xfrm>
            <a:off x="839788" y="365125"/>
            <a:ext cx="10515600" cy="1325563"/>
          </a:xfrm>
        </p:spPr>
        <p:txBody>
          <a:bodyPr/>
          <a:lstStyle>
            <a:lvl1pPr>
              <a:defRPr>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A2BE625A-7CF3-D018-E49A-7F97B1ECA5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94467C-F892-5AA0-15EF-789A6F1FD7C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FF5E27-FF5E-CFE7-35B0-E6B1E9653E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1AF601-D95A-3876-BA3B-96691AC899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D6D791-5FCB-4439-C001-1D68D9D23FD2}"/>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536D6E55-4196-E63D-5211-64292419A45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055A530-60F0-B89D-644F-325D468DE7F4}"/>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10" name="Picture 9">
            <a:extLst>
              <a:ext uri="{FF2B5EF4-FFF2-40B4-BE49-F238E27FC236}">
                <a16:creationId xmlns:a16="http://schemas.microsoft.com/office/drawing/2014/main" id="{A8F3763F-0481-D43E-D3B4-F93EF67CAC4F}"/>
              </a:ext>
            </a:extLst>
          </p:cNvPr>
          <p:cNvPicPr>
            <a:picLocks noChangeAspect="1"/>
          </p:cNvPicPr>
          <p:nvPr userDrawn="1"/>
        </p:nvPicPr>
        <p:blipFill>
          <a:blip r:embed="rId3"/>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33449441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Shape, rectangle&#10;&#10;Description automatically generated">
            <a:extLst>
              <a:ext uri="{FF2B5EF4-FFF2-40B4-BE49-F238E27FC236}">
                <a16:creationId xmlns:a16="http://schemas.microsoft.com/office/drawing/2014/main" id="{FA948CBA-E12F-370B-4968-38DEAAB6572E}"/>
              </a:ext>
            </a:extLst>
          </p:cNvPr>
          <p:cNvPicPr>
            <a:picLocks noChangeAspect="1"/>
          </p:cNvPicPr>
          <p:nvPr userDrawn="1"/>
        </p:nvPicPr>
        <p:blipFill>
          <a:blip r:embed="rId2"/>
          <a:stretch>
            <a:fillRect/>
          </a:stretch>
        </p:blipFill>
        <p:spPr>
          <a:xfrm>
            <a:off x="0" y="-31978"/>
            <a:ext cx="12192000" cy="1722666"/>
          </a:xfrm>
          <a:prstGeom prst="rect">
            <a:avLst/>
          </a:prstGeom>
        </p:spPr>
      </p:pic>
      <p:sp>
        <p:nvSpPr>
          <p:cNvPr id="2" name="Title 1">
            <a:extLst>
              <a:ext uri="{FF2B5EF4-FFF2-40B4-BE49-F238E27FC236}">
                <a16:creationId xmlns:a16="http://schemas.microsoft.com/office/drawing/2014/main" id="{16494C35-3DD1-E173-8230-5F84ADF28B1B}"/>
              </a:ext>
            </a:extLst>
          </p:cNvPr>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Date Placeholder 2">
            <a:extLst>
              <a:ext uri="{FF2B5EF4-FFF2-40B4-BE49-F238E27FC236}">
                <a16:creationId xmlns:a16="http://schemas.microsoft.com/office/drawing/2014/main" id="{1DD010A9-3C70-4AAE-B0B1-2F0A6A975C6A}"/>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96DD3F95-5352-DA99-3886-C9E467D8CC1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026DDA4-0D8D-28DE-4D94-9B0BA8BE3DED}"/>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6" name="Picture 5">
            <a:extLst>
              <a:ext uri="{FF2B5EF4-FFF2-40B4-BE49-F238E27FC236}">
                <a16:creationId xmlns:a16="http://schemas.microsoft.com/office/drawing/2014/main" id="{FF4A8A98-AE05-CBD7-7B97-EF7648770BCB}"/>
              </a:ext>
            </a:extLst>
          </p:cNvPr>
          <p:cNvPicPr>
            <a:picLocks noChangeAspect="1"/>
          </p:cNvPicPr>
          <p:nvPr userDrawn="1"/>
        </p:nvPicPr>
        <p:blipFill>
          <a:blip r:embed="rId3"/>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39490186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BE92DE-BDAB-2988-D6B0-ED43527700A0}"/>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0E511BC4-5DA3-44B3-9A73-72F018C0F2A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5C00079-FA43-05EC-2AB6-0DF3C1ED0198}"/>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5" name="Picture 4">
            <a:extLst>
              <a:ext uri="{FF2B5EF4-FFF2-40B4-BE49-F238E27FC236}">
                <a16:creationId xmlns:a16="http://schemas.microsoft.com/office/drawing/2014/main" id="{38F1099F-ED58-E22B-10BB-2F2C3F60ABBB}"/>
              </a:ext>
            </a:extLst>
          </p:cNvPr>
          <p:cNvPicPr>
            <a:picLocks noChangeAspect="1"/>
          </p:cNvPicPr>
          <p:nvPr userDrawn="1"/>
        </p:nvPicPr>
        <p:blipFill>
          <a:blip r:embed="rId2"/>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191469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35DC7-1D57-A7B0-F257-F3E58E1921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8C29C1-DA6F-D5F6-39C4-B700FF89B5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85F5A6-3EF5-7D06-2888-78F32D9ED9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0510FA-FE56-7281-96AC-96598DEC2094}"/>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7A40A69-147A-DA87-AB39-89CFED07BBF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94C419B-BF41-306B-0E5A-1102ECE1B252}"/>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8" name="Picture 7">
            <a:extLst>
              <a:ext uri="{FF2B5EF4-FFF2-40B4-BE49-F238E27FC236}">
                <a16:creationId xmlns:a16="http://schemas.microsoft.com/office/drawing/2014/main" id="{838FA572-63AA-3BF2-8511-B3D897ECD52B}"/>
              </a:ext>
            </a:extLst>
          </p:cNvPr>
          <p:cNvPicPr>
            <a:picLocks noChangeAspect="1"/>
          </p:cNvPicPr>
          <p:nvPr userDrawn="1"/>
        </p:nvPicPr>
        <p:blipFill>
          <a:blip r:embed="rId2"/>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340629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Shape, rectangle&#10;&#10;Description automatically generated">
            <a:extLst>
              <a:ext uri="{FF2B5EF4-FFF2-40B4-BE49-F238E27FC236}">
                <a16:creationId xmlns:a16="http://schemas.microsoft.com/office/drawing/2014/main" id="{EFDE45D6-92B6-3BB6-445E-EEBD311B6FDC}"/>
              </a:ext>
            </a:extLst>
          </p:cNvPr>
          <p:cNvPicPr>
            <a:picLocks noChangeAspect="1"/>
          </p:cNvPicPr>
          <p:nvPr userDrawn="1"/>
        </p:nvPicPr>
        <p:blipFill>
          <a:blip r:embed="rId2"/>
          <a:stretch>
            <a:fillRect/>
          </a:stretch>
        </p:blipFill>
        <p:spPr>
          <a:xfrm>
            <a:off x="0" y="-31978"/>
            <a:ext cx="12192000" cy="1722666"/>
          </a:xfrm>
          <a:prstGeom prst="rect">
            <a:avLst/>
          </a:prstGeom>
        </p:spPr>
      </p:pic>
      <p:sp>
        <p:nvSpPr>
          <p:cNvPr id="2" name="Title 1">
            <a:extLst>
              <a:ext uri="{FF2B5EF4-FFF2-40B4-BE49-F238E27FC236}">
                <a16:creationId xmlns:a16="http://schemas.microsoft.com/office/drawing/2014/main" id="{8ED56C91-C229-333E-8556-F4CD25C17576}"/>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4924ADF9-D3BA-11E6-DA35-5ADA5E9DC0FF}"/>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D61A6FB-5944-97E4-2C97-9C7D4D866DAF}"/>
              </a:ext>
            </a:extLst>
          </p:cNvPr>
          <p:cNvSpPr>
            <a:spLocks noGrp="1"/>
          </p:cNvSpPr>
          <p:nvPr>
            <p:ph type="dt" sz="half" idx="10"/>
          </p:nvPr>
        </p:nvSpPr>
        <p:spPr/>
        <p:txBody>
          <a:bodyPr/>
          <a:lstStyle/>
          <a:p>
            <a:fld id="{A690911B-69F9-3744-B7C9-EE3001597E97}" type="datetimeFigureOut">
              <a:rPr lang="en-US" smtClean="0"/>
              <a:t>4/18/2024</a:t>
            </a:fld>
            <a:endParaRPr lang="en-US" dirty="0"/>
          </a:p>
        </p:txBody>
      </p:sp>
      <p:sp>
        <p:nvSpPr>
          <p:cNvPr id="5" name="Footer Placeholder 4">
            <a:extLst>
              <a:ext uri="{FF2B5EF4-FFF2-40B4-BE49-F238E27FC236}">
                <a16:creationId xmlns:a16="http://schemas.microsoft.com/office/drawing/2014/main" id="{CD34B0C1-0D75-02F8-5B2E-D303C9CE076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366C1E8-D968-0ECB-FCF2-169A5036463C}"/>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12" name="Picture 11">
            <a:extLst>
              <a:ext uri="{FF2B5EF4-FFF2-40B4-BE49-F238E27FC236}">
                <a16:creationId xmlns:a16="http://schemas.microsoft.com/office/drawing/2014/main" id="{49D24159-0BD7-514B-E1D4-1B67FB56161A}"/>
              </a:ext>
            </a:extLst>
          </p:cNvPr>
          <p:cNvPicPr>
            <a:picLocks noChangeAspect="1"/>
          </p:cNvPicPr>
          <p:nvPr userDrawn="1"/>
        </p:nvPicPr>
        <p:blipFill>
          <a:blip r:embed="rId3"/>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28402650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65485-1461-9DDA-0B8D-DE97113E60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4B6BE23-7EAA-B327-72A8-8578370FB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BBDE65F-E1DD-981C-96F9-14C38CF57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6E6DDA-FF30-FF29-5B0F-35222B207246}"/>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52F8222-ADB6-2384-D5CA-A60AFD2FD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FFE783-AE8C-CBD1-A9C6-ECDD121C999D}"/>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8" name="Picture 7">
            <a:extLst>
              <a:ext uri="{FF2B5EF4-FFF2-40B4-BE49-F238E27FC236}">
                <a16:creationId xmlns:a16="http://schemas.microsoft.com/office/drawing/2014/main" id="{BB989CA4-DDF9-E469-03F1-92D700087C2D}"/>
              </a:ext>
            </a:extLst>
          </p:cNvPr>
          <p:cNvPicPr>
            <a:picLocks noChangeAspect="1"/>
          </p:cNvPicPr>
          <p:nvPr userDrawn="1"/>
        </p:nvPicPr>
        <p:blipFill>
          <a:blip r:embed="rId2"/>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19598868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Shape, rectangle&#10;&#10;Description automatically generated">
            <a:extLst>
              <a:ext uri="{FF2B5EF4-FFF2-40B4-BE49-F238E27FC236}">
                <a16:creationId xmlns:a16="http://schemas.microsoft.com/office/drawing/2014/main" id="{619273A1-AA11-E4D8-319A-88CB1AC0EA5D}"/>
              </a:ext>
            </a:extLst>
          </p:cNvPr>
          <p:cNvPicPr>
            <a:picLocks noChangeAspect="1"/>
          </p:cNvPicPr>
          <p:nvPr userDrawn="1"/>
        </p:nvPicPr>
        <p:blipFill>
          <a:blip r:embed="rId2"/>
          <a:stretch>
            <a:fillRect/>
          </a:stretch>
        </p:blipFill>
        <p:spPr>
          <a:xfrm>
            <a:off x="0" y="-31978"/>
            <a:ext cx="12192000" cy="1722666"/>
          </a:xfrm>
          <a:prstGeom prst="rect">
            <a:avLst/>
          </a:prstGeom>
        </p:spPr>
      </p:pic>
      <p:sp>
        <p:nvSpPr>
          <p:cNvPr id="2" name="Title 1">
            <a:extLst>
              <a:ext uri="{FF2B5EF4-FFF2-40B4-BE49-F238E27FC236}">
                <a16:creationId xmlns:a16="http://schemas.microsoft.com/office/drawing/2014/main" id="{E5BDC5C9-6C5C-56F9-2402-23594280CF9C}"/>
              </a:ext>
            </a:extLst>
          </p:cNvPr>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Vertical Text Placeholder 2">
            <a:extLst>
              <a:ext uri="{FF2B5EF4-FFF2-40B4-BE49-F238E27FC236}">
                <a16:creationId xmlns:a16="http://schemas.microsoft.com/office/drawing/2014/main" id="{358DC11D-01B0-3BA8-4211-27592467FB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FAF518-BD5E-EBDD-ABC1-C6EE0B866F9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92FCB125-423D-668C-2EED-F6DBAE29427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08731B-5FB0-A1B4-0A1C-188A00B02D92}"/>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7" name="Picture 6">
            <a:extLst>
              <a:ext uri="{FF2B5EF4-FFF2-40B4-BE49-F238E27FC236}">
                <a16:creationId xmlns:a16="http://schemas.microsoft.com/office/drawing/2014/main" id="{527902A2-E3DB-4E26-82F2-51281CEDA7A5}"/>
              </a:ext>
            </a:extLst>
          </p:cNvPr>
          <p:cNvPicPr>
            <a:picLocks noChangeAspect="1"/>
          </p:cNvPicPr>
          <p:nvPr userDrawn="1"/>
        </p:nvPicPr>
        <p:blipFill>
          <a:blip r:embed="rId3"/>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18845661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1CF4B6-592E-B0EA-8AF9-0E51E7B367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5E3E37-11F0-1CDE-C147-BC177AEA4A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2C7A7-7586-8CF9-11DE-2C82EDEA5E83}"/>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1DE78B0D-A88A-4106-23BC-36C3D1FD657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C2854C-D49B-4E7E-A377-47DFF4F4CCC2}"/>
              </a:ext>
            </a:extLst>
          </p:cNvPr>
          <p:cNvSpPr>
            <a:spLocks noGrp="1"/>
          </p:cNvSpPr>
          <p:nvPr>
            <p:ph type="sldNum" sz="quarter" idx="12"/>
          </p:nvPr>
        </p:nvSpPr>
        <p:spPr/>
        <p:txBody>
          <a:bodyPr/>
          <a:lstStyle/>
          <a:p>
            <a:fld id="{C7091C1E-E01A-454E-B6F5-F8A53A4B09A6}" type="slidenum">
              <a:rPr lang="en-US" smtClean="0"/>
              <a:t>‹#›</a:t>
            </a:fld>
            <a:endParaRPr lang="en-US" dirty="0"/>
          </a:p>
        </p:txBody>
      </p:sp>
    </p:spTree>
    <p:extLst>
      <p:ext uri="{BB962C8B-B14F-4D97-AF65-F5344CB8AC3E}">
        <p14:creationId xmlns:p14="http://schemas.microsoft.com/office/powerpoint/2010/main" val="365365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Shape, rectangle&#10;&#10;Description automatically generated">
            <a:extLst>
              <a:ext uri="{FF2B5EF4-FFF2-40B4-BE49-F238E27FC236}">
                <a16:creationId xmlns:a16="http://schemas.microsoft.com/office/drawing/2014/main" id="{63C97F48-FE2B-CD95-C970-6787CCE2FFB2}"/>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4E6B8C6-F41C-C9E6-0557-1B7ABF89C7A7}"/>
              </a:ext>
            </a:extLst>
          </p:cNvPr>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22905146-C0F8-9C76-4161-DAD2B204B4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7DD8C6FF-76A0-F00C-F518-6F6C17A04EC0}"/>
              </a:ext>
            </a:extLst>
          </p:cNvPr>
          <p:cNvSpPr>
            <a:spLocks noGrp="1"/>
          </p:cNvSpPr>
          <p:nvPr>
            <p:ph type="dt" sz="half" idx="10"/>
          </p:nvPr>
        </p:nvSpPr>
        <p:spPr/>
        <p:txBody>
          <a:bodyPr/>
          <a:lstStyle/>
          <a:p>
            <a:fld id="{A690911B-69F9-3744-B7C9-EE3001597E97}" type="datetimeFigureOut">
              <a:rPr lang="en-US" smtClean="0"/>
              <a:t>4/18/2024</a:t>
            </a:fld>
            <a:endParaRPr lang="en-US" dirty="0"/>
          </a:p>
        </p:txBody>
      </p:sp>
      <p:sp>
        <p:nvSpPr>
          <p:cNvPr id="5" name="Footer Placeholder 4">
            <a:extLst>
              <a:ext uri="{FF2B5EF4-FFF2-40B4-BE49-F238E27FC236}">
                <a16:creationId xmlns:a16="http://schemas.microsoft.com/office/drawing/2014/main" id="{BD2A2DB0-EA51-D228-F17C-823D3D3471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B6506C-435A-BA6D-D2FB-1B539304688D}"/>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12" name="Picture 11">
            <a:extLst>
              <a:ext uri="{FF2B5EF4-FFF2-40B4-BE49-F238E27FC236}">
                <a16:creationId xmlns:a16="http://schemas.microsoft.com/office/drawing/2014/main" id="{E356871C-D1B9-053F-DDDF-A06887B37A26}"/>
              </a:ext>
            </a:extLst>
          </p:cNvPr>
          <p:cNvPicPr>
            <a:picLocks noChangeAspect="1"/>
          </p:cNvPicPr>
          <p:nvPr userDrawn="1"/>
        </p:nvPicPr>
        <p:blipFill>
          <a:blip r:embed="rId3"/>
          <a:stretch>
            <a:fillRect/>
          </a:stretch>
        </p:blipFill>
        <p:spPr>
          <a:xfrm>
            <a:off x="547913" y="6347279"/>
            <a:ext cx="5624287" cy="304345"/>
          </a:xfrm>
          <a:prstGeom prst="rect">
            <a:avLst/>
          </a:prstGeom>
        </p:spPr>
      </p:pic>
    </p:spTree>
    <p:extLst>
      <p:ext uri="{BB962C8B-B14F-4D97-AF65-F5344CB8AC3E}">
        <p14:creationId xmlns:p14="http://schemas.microsoft.com/office/powerpoint/2010/main" val="1771186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Shape, rectangle&#10;&#10;Description automatically generated">
            <a:extLst>
              <a:ext uri="{FF2B5EF4-FFF2-40B4-BE49-F238E27FC236}">
                <a16:creationId xmlns:a16="http://schemas.microsoft.com/office/drawing/2014/main" id="{14CE4218-5A0F-5284-B8C3-73B30172B94A}"/>
              </a:ext>
            </a:extLst>
          </p:cNvPr>
          <p:cNvPicPr>
            <a:picLocks noChangeAspect="1"/>
          </p:cNvPicPr>
          <p:nvPr userDrawn="1"/>
        </p:nvPicPr>
        <p:blipFill>
          <a:blip r:embed="rId2"/>
          <a:stretch>
            <a:fillRect/>
          </a:stretch>
        </p:blipFill>
        <p:spPr>
          <a:xfrm>
            <a:off x="0" y="-31978"/>
            <a:ext cx="12192000" cy="1722666"/>
          </a:xfrm>
          <a:prstGeom prst="rect">
            <a:avLst/>
          </a:prstGeom>
        </p:spPr>
      </p:pic>
      <p:sp>
        <p:nvSpPr>
          <p:cNvPr id="2" name="Title 1">
            <a:extLst>
              <a:ext uri="{FF2B5EF4-FFF2-40B4-BE49-F238E27FC236}">
                <a16:creationId xmlns:a16="http://schemas.microsoft.com/office/drawing/2014/main" id="{ECE02E26-330A-084D-1D5D-FAD32953C25B}"/>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3FF1588-3178-147C-9B56-299B2AF69B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D629E3-3032-CCCD-95A2-CCC7186CCE3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CD363-BA17-499B-EB2E-7FCBBBC3463E}"/>
              </a:ext>
            </a:extLst>
          </p:cNvPr>
          <p:cNvSpPr>
            <a:spLocks noGrp="1"/>
          </p:cNvSpPr>
          <p:nvPr>
            <p:ph type="dt" sz="half" idx="10"/>
          </p:nvPr>
        </p:nvSpPr>
        <p:spPr/>
        <p:txBody>
          <a:bodyPr/>
          <a:lstStyle/>
          <a:p>
            <a:fld id="{A690911B-69F9-3744-B7C9-EE3001597E97}" type="datetimeFigureOut">
              <a:rPr lang="en-US" smtClean="0"/>
              <a:t>4/18/2024</a:t>
            </a:fld>
            <a:endParaRPr lang="en-US" dirty="0"/>
          </a:p>
        </p:txBody>
      </p:sp>
      <p:sp>
        <p:nvSpPr>
          <p:cNvPr id="6" name="Footer Placeholder 5">
            <a:extLst>
              <a:ext uri="{FF2B5EF4-FFF2-40B4-BE49-F238E27FC236}">
                <a16:creationId xmlns:a16="http://schemas.microsoft.com/office/drawing/2014/main" id="{B0A80368-00EF-C0A0-E680-ECA53BBA187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CE4AC9-40E8-CEBE-5051-27E1D1EB9F77}"/>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8" name="Picture 7">
            <a:extLst>
              <a:ext uri="{FF2B5EF4-FFF2-40B4-BE49-F238E27FC236}">
                <a16:creationId xmlns:a16="http://schemas.microsoft.com/office/drawing/2014/main" id="{C2D3AC8D-051C-67ED-70ED-8A9D009A94DA}"/>
              </a:ext>
            </a:extLst>
          </p:cNvPr>
          <p:cNvPicPr>
            <a:picLocks noChangeAspect="1"/>
          </p:cNvPicPr>
          <p:nvPr userDrawn="1"/>
        </p:nvPicPr>
        <p:blipFill>
          <a:blip r:embed="rId3"/>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3173699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Shape, rectangle&#10;&#10;Description automatically generated">
            <a:extLst>
              <a:ext uri="{FF2B5EF4-FFF2-40B4-BE49-F238E27FC236}">
                <a16:creationId xmlns:a16="http://schemas.microsoft.com/office/drawing/2014/main" id="{6FBB04CC-FDDA-277B-D3C3-7392E01952C4}"/>
              </a:ext>
            </a:extLst>
          </p:cNvPr>
          <p:cNvPicPr>
            <a:picLocks noChangeAspect="1"/>
          </p:cNvPicPr>
          <p:nvPr userDrawn="1"/>
        </p:nvPicPr>
        <p:blipFill>
          <a:blip r:embed="rId2"/>
          <a:stretch>
            <a:fillRect/>
          </a:stretch>
        </p:blipFill>
        <p:spPr>
          <a:xfrm>
            <a:off x="0" y="-31978"/>
            <a:ext cx="12192000" cy="1722666"/>
          </a:xfrm>
          <a:prstGeom prst="rect">
            <a:avLst/>
          </a:prstGeom>
        </p:spPr>
      </p:pic>
      <p:sp>
        <p:nvSpPr>
          <p:cNvPr id="2" name="Title 1">
            <a:extLst>
              <a:ext uri="{FF2B5EF4-FFF2-40B4-BE49-F238E27FC236}">
                <a16:creationId xmlns:a16="http://schemas.microsoft.com/office/drawing/2014/main" id="{A6C39B6B-6FB7-CBD6-08D0-BD66EB8CF895}"/>
              </a:ext>
            </a:extLst>
          </p:cNvPr>
          <p:cNvSpPr>
            <a:spLocks noGrp="1"/>
          </p:cNvSpPr>
          <p:nvPr>
            <p:ph type="title"/>
          </p:nvPr>
        </p:nvSpPr>
        <p:spPr>
          <a:xfrm>
            <a:off x="839788" y="365125"/>
            <a:ext cx="10515600" cy="1325563"/>
          </a:xfrm>
        </p:spPr>
        <p:txBody>
          <a:bodyPr/>
          <a:lstStyle>
            <a:lvl1pPr>
              <a:defRPr>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A2BE625A-7CF3-D018-E49A-7F97B1ECA5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94467C-F892-5AA0-15EF-789A6F1FD7C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FF5E27-FF5E-CFE7-35B0-E6B1E9653E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1AF601-D95A-3876-BA3B-96691AC899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D6D791-5FCB-4439-C001-1D68D9D23FD2}"/>
              </a:ext>
            </a:extLst>
          </p:cNvPr>
          <p:cNvSpPr>
            <a:spLocks noGrp="1"/>
          </p:cNvSpPr>
          <p:nvPr>
            <p:ph type="dt" sz="half" idx="10"/>
          </p:nvPr>
        </p:nvSpPr>
        <p:spPr/>
        <p:txBody>
          <a:bodyPr/>
          <a:lstStyle/>
          <a:p>
            <a:fld id="{A690911B-69F9-3744-B7C9-EE3001597E97}" type="datetimeFigureOut">
              <a:rPr lang="en-US" smtClean="0"/>
              <a:t>4/18/2024</a:t>
            </a:fld>
            <a:endParaRPr lang="en-US" dirty="0"/>
          </a:p>
        </p:txBody>
      </p:sp>
      <p:sp>
        <p:nvSpPr>
          <p:cNvPr id="8" name="Footer Placeholder 7">
            <a:extLst>
              <a:ext uri="{FF2B5EF4-FFF2-40B4-BE49-F238E27FC236}">
                <a16:creationId xmlns:a16="http://schemas.microsoft.com/office/drawing/2014/main" id="{536D6E55-4196-E63D-5211-64292419A45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055A530-60F0-B89D-644F-325D468DE7F4}"/>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10" name="Picture 9">
            <a:extLst>
              <a:ext uri="{FF2B5EF4-FFF2-40B4-BE49-F238E27FC236}">
                <a16:creationId xmlns:a16="http://schemas.microsoft.com/office/drawing/2014/main" id="{A8F3763F-0481-D43E-D3B4-F93EF67CAC4F}"/>
              </a:ext>
            </a:extLst>
          </p:cNvPr>
          <p:cNvPicPr>
            <a:picLocks noChangeAspect="1"/>
          </p:cNvPicPr>
          <p:nvPr userDrawn="1"/>
        </p:nvPicPr>
        <p:blipFill>
          <a:blip r:embed="rId3"/>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3960151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Shape, rectangle&#10;&#10;Description automatically generated">
            <a:extLst>
              <a:ext uri="{FF2B5EF4-FFF2-40B4-BE49-F238E27FC236}">
                <a16:creationId xmlns:a16="http://schemas.microsoft.com/office/drawing/2014/main" id="{FA948CBA-E12F-370B-4968-38DEAAB6572E}"/>
              </a:ext>
            </a:extLst>
          </p:cNvPr>
          <p:cNvPicPr>
            <a:picLocks noChangeAspect="1"/>
          </p:cNvPicPr>
          <p:nvPr userDrawn="1"/>
        </p:nvPicPr>
        <p:blipFill>
          <a:blip r:embed="rId2"/>
          <a:stretch>
            <a:fillRect/>
          </a:stretch>
        </p:blipFill>
        <p:spPr>
          <a:xfrm>
            <a:off x="0" y="-31978"/>
            <a:ext cx="12192000" cy="1722666"/>
          </a:xfrm>
          <a:prstGeom prst="rect">
            <a:avLst/>
          </a:prstGeom>
        </p:spPr>
      </p:pic>
      <p:sp>
        <p:nvSpPr>
          <p:cNvPr id="2" name="Title 1">
            <a:extLst>
              <a:ext uri="{FF2B5EF4-FFF2-40B4-BE49-F238E27FC236}">
                <a16:creationId xmlns:a16="http://schemas.microsoft.com/office/drawing/2014/main" id="{16494C35-3DD1-E173-8230-5F84ADF28B1B}"/>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DD010A9-3C70-4AAE-B0B1-2F0A6A975C6A}"/>
              </a:ext>
            </a:extLst>
          </p:cNvPr>
          <p:cNvSpPr>
            <a:spLocks noGrp="1"/>
          </p:cNvSpPr>
          <p:nvPr>
            <p:ph type="dt" sz="half" idx="10"/>
          </p:nvPr>
        </p:nvSpPr>
        <p:spPr/>
        <p:txBody>
          <a:bodyPr/>
          <a:lstStyle/>
          <a:p>
            <a:fld id="{A690911B-69F9-3744-B7C9-EE3001597E97}" type="datetimeFigureOut">
              <a:rPr lang="en-US" smtClean="0"/>
              <a:t>4/18/2024</a:t>
            </a:fld>
            <a:endParaRPr lang="en-US" dirty="0"/>
          </a:p>
        </p:txBody>
      </p:sp>
      <p:sp>
        <p:nvSpPr>
          <p:cNvPr id="4" name="Footer Placeholder 3">
            <a:extLst>
              <a:ext uri="{FF2B5EF4-FFF2-40B4-BE49-F238E27FC236}">
                <a16:creationId xmlns:a16="http://schemas.microsoft.com/office/drawing/2014/main" id="{96DD3F95-5352-DA99-3886-C9E467D8CC1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026DDA4-0D8D-28DE-4D94-9B0BA8BE3DED}"/>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6" name="Picture 5">
            <a:extLst>
              <a:ext uri="{FF2B5EF4-FFF2-40B4-BE49-F238E27FC236}">
                <a16:creationId xmlns:a16="http://schemas.microsoft.com/office/drawing/2014/main" id="{FF4A8A98-AE05-CBD7-7B97-EF7648770BCB}"/>
              </a:ext>
            </a:extLst>
          </p:cNvPr>
          <p:cNvPicPr>
            <a:picLocks noChangeAspect="1"/>
          </p:cNvPicPr>
          <p:nvPr userDrawn="1"/>
        </p:nvPicPr>
        <p:blipFill>
          <a:blip r:embed="rId3"/>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576031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BE92DE-BDAB-2988-D6B0-ED43527700A0}"/>
              </a:ext>
            </a:extLst>
          </p:cNvPr>
          <p:cNvSpPr>
            <a:spLocks noGrp="1"/>
          </p:cNvSpPr>
          <p:nvPr>
            <p:ph type="dt" sz="half" idx="10"/>
          </p:nvPr>
        </p:nvSpPr>
        <p:spPr/>
        <p:txBody>
          <a:bodyPr/>
          <a:lstStyle/>
          <a:p>
            <a:fld id="{A690911B-69F9-3744-B7C9-EE3001597E97}" type="datetimeFigureOut">
              <a:rPr lang="en-US" smtClean="0"/>
              <a:t>4/18/2024</a:t>
            </a:fld>
            <a:endParaRPr lang="en-US" dirty="0"/>
          </a:p>
        </p:txBody>
      </p:sp>
      <p:sp>
        <p:nvSpPr>
          <p:cNvPr id="3" name="Footer Placeholder 2">
            <a:extLst>
              <a:ext uri="{FF2B5EF4-FFF2-40B4-BE49-F238E27FC236}">
                <a16:creationId xmlns:a16="http://schemas.microsoft.com/office/drawing/2014/main" id="{0E511BC4-5DA3-44B3-9A73-72F018C0F2A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5C00079-FA43-05EC-2AB6-0DF3C1ED0198}"/>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5" name="Picture 4">
            <a:extLst>
              <a:ext uri="{FF2B5EF4-FFF2-40B4-BE49-F238E27FC236}">
                <a16:creationId xmlns:a16="http://schemas.microsoft.com/office/drawing/2014/main" id="{38F1099F-ED58-E22B-10BB-2F2C3F60ABBB}"/>
              </a:ext>
            </a:extLst>
          </p:cNvPr>
          <p:cNvPicPr>
            <a:picLocks noChangeAspect="1"/>
          </p:cNvPicPr>
          <p:nvPr userDrawn="1"/>
        </p:nvPicPr>
        <p:blipFill>
          <a:blip r:embed="rId2"/>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1600334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35DC7-1D57-A7B0-F257-F3E58E1921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8C29C1-DA6F-D5F6-39C4-B700FF89B5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85F5A6-3EF5-7D06-2888-78F32D9ED9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0510FA-FE56-7281-96AC-96598DEC2094}"/>
              </a:ext>
            </a:extLst>
          </p:cNvPr>
          <p:cNvSpPr>
            <a:spLocks noGrp="1"/>
          </p:cNvSpPr>
          <p:nvPr>
            <p:ph type="dt" sz="half" idx="10"/>
          </p:nvPr>
        </p:nvSpPr>
        <p:spPr/>
        <p:txBody>
          <a:bodyPr/>
          <a:lstStyle/>
          <a:p>
            <a:fld id="{A690911B-69F9-3744-B7C9-EE3001597E97}" type="datetimeFigureOut">
              <a:rPr lang="en-US" smtClean="0"/>
              <a:t>4/18/2024</a:t>
            </a:fld>
            <a:endParaRPr lang="en-US" dirty="0"/>
          </a:p>
        </p:txBody>
      </p:sp>
      <p:sp>
        <p:nvSpPr>
          <p:cNvPr id="6" name="Footer Placeholder 5">
            <a:extLst>
              <a:ext uri="{FF2B5EF4-FFF2-40B4-BE49-F238E27FC236}">
                <a16:creationId xmlns:a16="http://schemas.microsoft.com/office/drawing/2014/main" id="{47A40A69-147A-DA87-AB39-89CFED07BBF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94C419B-BF41-306B-0E5A-1102ECE1B252}"/>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8" name="Picture 7">
            <a:extLst>
              <a:ext uri="{FF2B5EF4-FFF2-40B4-BE49-F238E27FC236}">
                <a16:creationId xmlns:a16="http://schemas.microsoft.com/office/drawing/2014/main" id="{838FA572-63AA-3BF2-8511-B3D897ECD52B}"/>
              </a:ext>
            </a:extLst>
          </p:cNvPr>
          <p:cNvPicPr>
            <a:picLocks noChangeAspect="1"/>
          </p:cNvPicPr>
          <p:nvPr userDrawn="1"/>
        </p:nvPicPr>
        <p:blipFill>
          <a:blip r:embed="rId2"/>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3148801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65485-1461-9DDA-0B8D-DE97113E60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4B6BE23-7EAA-B327-72A8-8578370FB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BBDE65F-E1DD-981C-96F9-14C38CF57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6E6DDA-FF30-FF29-5B0F-35222B207246}"/>
              </a:ext>
            </a:extLst>
          </p:cNvPr>
          <p:cNvSpPr>
            <a:spLocks noGrp="1"/>
          </p:cNvSpPr>
          <p:nvPr>
            <p:ph type="dt" sz="half" idx="10"/>
          </p:nvPr>
        </p:nvSpPr>
        <p:spPr/>
        <p:txBody>
          <a:bodyPr/>
          <a:lstStyle/>
          <a:p>
            <a:fld id="{A690911B-69F9-3744-B7C9-EE3001597E97}" type="datetimeFigureOut">
              <a:rPr lang="en-US" smtClean="0"/>
              <a:t>4/18/2024</a:t>
            </a:fld>
            <a:endParaRPr lang="en-US" dirty="0"/>
          </a:p>
        </p:txBody>
      </p:sp>
      <p:sp>
        <p:nvSpPr>
          <p:cNvPr id="6" name="Footer Placeholder 5">
            <a:extLst>
              <a:ext uri="{FF2B5EF4-FFF2-40B4-BE49-F238E27FC236}">
                <a16:creationId xmlns:a16="http://schemas.microsoft.com/office/drawing/2014/main" id="{B52F8222-ADB6-2384-D5CA-A60AFD2FD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FFE783-AE8C-CBD1-A9C6-ECDD121C999D}"/>
              </a:ext>
            </a:extLst>
          </p:cNvPr>
          <p:cNvSpPr>
            <a:spLocks noGrp="1"/>
          </p:cNvSpPr>
          <p:nvPr>
            <p:ph type="sldNum" sz="quarter" idx="12"/>
          </p:nvPr>
        </p:nvSpPr>
        <p:spPr/>
        <p:txBody>
          <a:bodyPr/>
          <a:lstStyle/>
          <a:p>
            <a:fld id="{C7091C1E-E01A-454E-B6F5-F8A53A4B09A6}" type="slidenum">
              <a:rPr lang="en-US" smtClean="0"/>
              <a:t>‹#›</a:t>
            </a:fld>
            <a:endParaRPr lang="en-US" dirty="0"/>
          </a:p>
        </p:txBody>
      </p:sp>
      <p:pic>
        <p:nvPicPr>
          <p:cNvPr id="8" name="Picture 7">
            <a:extLst>
              <a:ext uri="{FF2B5EF4-FFF2-40B4-BE49-F238E27FC236}">
                <a16:creationId xmlns:a16="http://schemas.microsoft.com/office/drawing/2014/main" id="{BB989CA4-DDF9-E469-03F1-92D700087C2D}"/>
              </a:ext>
            </a:extLst>
          </p:cNvPr>
          <p:cNvPicPr>
            <a:picLocks noChangeAspect="1"/>
          </p:cNvPicPr>
          <p:nvPr userDrawn="1"/>
        </p:nvPicPr>
        <p:blipFill>
          <a:blip r:embed="rId2"/>
          <a:stretch>
            <a:fillRect/>
          </a:stretch>
        </p:blipFill>
        <p:spPr>
          <a:xfrm>
            <a:off x="578756" y="6395576"/>
            <a:ext cx="5582558" cy="302086"/>
          </a:xfrm>
          <a:prstGeom prst="rect">
            <a:avLst/>
          </a:prstGeom>
        </p:spPr>
      </p:pic>
    </p:spTree>
    <p:extLst>
      <p:ext uri="{BB962C8B-B14F-4D97-AF65-F5344CB8AC3E}">
        <p14:creationId xmlns:p14="http://schemas.microsoft.com/office/powerpoint/2010/main" val="3281062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5E7464-2F36-0E4C-93B0-DC89B262C6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9FF2778-D279-5869-BE4D-3C0D7E4ED7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6482AA-4616-BE21-E8E0-BE464A13CA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90911B-69F9-3744-B7C9-EE3001597E97}" type="datetimeFigureOut">
              <a:rPr lang="en-US" smtClean="0"/>
              <a:t>4/18/2024</a:t>
            </a:fld>
            <a:endParaRPr lang="en-US" dirty="0"/>
          </a:p>
        </p:txBody>
      </p:sp>
      <p:sp>
        <p:nvSpPr>
          <p:cNvPr id="5" name="Footer Placeholder 4">
            <a:extLst>
              <a:ext uri="{FF2B5EF4-FFF2-40B4-BE49-F238E27FC236}">
                <a16:creationId xmlns:a16="http://schemas.microsoft.com/office/drawing/2014/main" id="{6F5680AA-EBA1-35D3-B50F-7F6E064CF7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322B8D3E-B70E-411C-FAA5-31608A17A2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91C1E-E01A-454E-B6F5-F8A53A4B09A6}" type="slidenum">
              <a:rPr lang="en-US" smtClean="0"/>
              <a:t>‹#›</a:t>
            </a:fld>
            <a:endParaRPr lang="en-US" dirty="0"/>
          </a:p>
        </p:txBody>
      </p:sp>
    </p:spTree>
    <p:extLst>
      <p:ext uri="{BB962C8B-B14F-4D97-AF65-F5344CB8AC3E}">
        <p14:creationId xmlns:p14="http://schemas.microsoft.com/office/powerpoint/2010/main" val="4199236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5E7464-2F36-0E4C-93B0-DC89B262C6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FF2778-D279-5869-BE4D-3C0D7E4ED7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6482AA-4616-BE21-E8E0-BE464A13CA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6F5680AA-EBA1-35D3-B50F-7F6E064CF7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322B8D3E-B70E-411C-FAA5-31608A17A2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91C1E-E01A-454E-B6F5-F8A53A4B09A6}" type="slidenum">
              <a:rPr lang="en-US" smtClean="0"/>
              <a:t>‹#›</a:t>
            </a:fld>
            <a:endParaRPr lang="en-US" dirty="0"/>
          </a:p>
        </p:txBody>
      </p:sp>
    </p:spTree>
    <p:extLst>
      <p:ext uri="{BB962C8B-B14F-4D97-AF65-F5344CB8AC3E}">
        <p14:creationId xmlns:p14="http://schemas.microsoft.com/office/powerpoint/2010/main" val="27671123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bloomu.az1.qualtrics.com/jfe/form/SV_4HKQB7YE6mbDpAi"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hyperlink" Target="https://solutions.nuventive.co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bloomu.edu/institutional-effectiveness-technology"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bloomu.edu/institutional-effectiveness-surveys" TargetMode="External"/><Relationship Id="rId3" Type="http://schemas.openxmlformats.org/officeDocument/2006/relationships/hyperlink" Target="https://www.commonwealthu.edu/strategic-planning" TargetMode="External"/><Relationship Id="rId7" Type="http://schemas.openxmlformats.org/officeDocument/2006/relationships/hyperlink" Target="https://www.bloomu.edu/institutional-effectiveness-technology"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bloomu.edu/program-assessment" TargetMode="External"/><Relationship Id="rId5" Type="http://schemas.openxmlformats.org/officeDocument/2006/relationships/hyperlink" Target="https://www.bloomu.edu/oie-assessment" TargetMode="External"/><Relationship Id="rId4" Type="http://schemas.openxmlformats.org/officeDocument/2006/relationships/hyperlink" Target="https://www.bloomu.edu/offices-directory/institutional-effectiveness" TargetMode="External"/><Relationship Id="rId9" Type="http://schemas.openxmlformats.org/officeDocument/2006/relationships/hyperlink" Target="https://www.bloomu.edu/institutional-research"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hyperlink" Target="https://www.bloomu.edu/program-assessmen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bloomu.edu/institutional-research" TargetMode="External"/><Relationship Id="rId5" Type="http://schemas.openxmlformats.org/officeDocument/2006/relationships/hyperlink" Target="https://viz.passhe.edu/t/Public/views/KPI_2023/KeyMetrics?%3Aorigin=card_share_link&amp;%3Aembed=y" TargetMode="Externa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bloomu.az1.qualtrics.com/jfe/form/SV_4HKQB7YE6mbDpAi" TargetMode="External"/><Relationship Id="rId2" Type="http://schemas.openxmlformats.org/officeDocument/2006/relationships/hyperlink" Target="https://solutions.nuventive.com/" TargetMode="Externa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DAFD6D6-A7E6-192B-C448-C894A89CD3D0}"/>
              </a:ext>
            </a:extLst>
          </p:cNvPr>
          <p:cNvSpPr>
            <a:spLocks noGrp="1"/>
          </p:cNvSpPr>
          <p:nvPr>
            <p:ph type="subTitle" idx="1"/>
          </p:nvPr>
        </p:nvSpPr>
        <p:spPr>
          <a:xfrm>
            <a:off x="1434353" y="3889859"/>
            <a:ext cx="9144000" cy="1761748"/>
          </a:xfrm>
        </p:spPr>
        <p:txBody>
          <a:bodyPr>
            <a:normAutofit/>
          </a:bodyPr>
          <a:lstStyle/>
          <a:p>
            <a:endParaRPr lang="en-US" sz="3500" i="1" dirty="0">
              <a:solidFill>
                <a:schemeClr val="bg1"/>
              </a:solidFill>
            </a:endParaRPr>
          </a:p>
          <a:p>
            <a:r>
              <a:rPr lang="en-US" dirty="0">
                <a:solidFill>
                  <a:schemeClr val="accent4">
                    <a:lumMod val="60000"/>
                    <a:lumOff val="40000"/>
                  </a:schemeClr>
                </a:solidFill>
              </a:rPr>
              <a:t>April 30, 2024</a:t>
            </a:r>
          </a:p>
        </p:txBody>
      </p:sp>
      <p:pic>
        <p:nvPicPr>
          <p:cNvPr id="6" name="Picture 5">
            <a:extLst>
              <a:ext uri="{FF2B5EF4-FFF2-40B4-BE49-F238E27FC236}">
                <a16:creationId xmlns:a16="http://schemas.microsoft.com/office/drawing/2014/main" id="{48CA57F0-8C8F-4A0E-9059-DBABF4FE76AC}"/>
              </a:ext>
            </a:extLst>
          </p:cNvPr>
          <p:cNvPicPr>
            <a:picLocks noChangeAspect="1"/>
          </p:cNvPicPr>
          <p:nvPr/>
        </p:nvPicPr>
        <p:blipFill>
          <a:blip r:embed="rId3"/>
          <a:stretch>
            <a:fillRect/>
          </a:stretch>
        </p:blipFill>
        <p:spPr>
          <a:xfrm>
            <a:off x="3698868" y="5651607"/>
            <a:ext cx="4794263" cy="1206393"/>
          </a:xfrm>
          <a:prstGeom prst="rect">
            <a:avLst/>
          </a:prstGeom>
        </p:spPr>
      </p:pic>
      <p:sp>
        <p:nvSpPr>
          <p:cNvPr id="4" name="Title 3">
            <a:extLst>
              <a:ext uri="{FF2B5EF4-FFF2-40B4-BE49-F238E27FC236}">
                <a16:creationId xmlns:a16="http://schemas.microsoft.com/office/drawing/2014/main" id="{8EEEDF04-8477-4CE1-B240-C95B94DE6E1F}"/>
              </a:ext>
            </a:extLst>
          </p:cNvPr>
          <p:cNvSpPr>
            <a:spLocks noGrp="1"/>
          </p:cNvSpPr>
          <p:nvPr>
            <p:ph type="ctrTitle"/>
          </p:nvPr>
        </p:nvSpPr>
        <p:spPr>
          <a:xfrm>
            <a:off x="1523999" y="1579563"/>
            <a:ext cx="9144000" cy="2387600"/>
          </a:xfrm>
        </p:spPr>
        <p:txBody>
          <a:bodyPr>
            <a:normAutofit fontScale="90000"/>
          </a:bodyPr>
          <a:lstStyle/>
          <a:p>
            <a:r>
              <a:rPr lang="en-US" dirty="0"/>
              <a:t>Administrative Unit – </a:t>
            </a:r>
            <a:r>
              <a:rPr lang="en-US" dirty="0" err="1"/>
              <a:t>Nuventive</a:t>
            </a:r>
            <a:r>
              <a:rPr lang="en-US" dirty="0"/>
              <a:t> Mentoring Session</a:t>
            </a:r>
          </a:p>
        </p:txBody>
      </p:sp>
    </p:spTree>
    <p:extLst>
      <p:ext uri="{BB962C8B-B14F-4D97-AF65-F5344CB8AC3E}">
        <p14:creationId xmlns:p14="http://schemas.microsoft.com/office/powerpoint/2010/main" val="2838857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E92FB-9E17-E351-61ED-6B8913DED0F9}"/>
              </a:ext>
            </a:extLst>
          </p:cNvPr>
          <p:cNvSpPr>
            <a:spLocks noGrp="1"/>
          </p:cNvSpPr>
          <p:nvPr>
            <p:ph type="title"/>
          </p:nvPr>
        </p:nvSpPr>
        <p:spPr>
          <a:xfrm>
            <a:off x="1653363" y="365760"/>
            <a:ext cx="9367203" cy="1188720"/>
          </a:xfrm>
        </p:spPr>
        <p:txBody>
          <a:bodyPr>
            <a:normAutofit/>
          </a:bodyPr>
          <a:lstStyle/>
          <a:p>
            <a:r>
              <a:rPr lang="en-US" dirty="0"/>
              <a:t>Agenda</a:t>
            </a:r>
          </a:p>
        </p:txBody>
      </p:sp>
      <p:sp>
        <p:nvSpPr>
          <p:cNvPr id="9"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Content Placeholder 2">
            <a:extLst>
              <a:ext uri="{FF2B5EF4-FFF2-40B4-BE49-F238E27FC236}">
                <a16:creationId xmlns:a16="http://schemas.microsoft.com/office/drawing/2014/main" id="{93B3B6DC-80DC-EF9F-E7E7-1C1FD7FED5A1}"/>
              </a:ext>
            </a:extLst>
          </p:cNvPr>
          <p:cNvSpPr>
            <a:spLocks noGrp="1"/>
          </p:cNvSpPr>
          <p:nvPr>
            <p:ph idx="1"/>
          </p:nvPr>
        </p:nvSpPr>
        <p:spPr>
          <a:xfrm>
            <a:off x="1653363" y="2176272"/>
            <a:ext cx="9367204" cy="4041648"/>
          </a:xfrm>
        </p:spPr>
        <p:txBody>
          <a:bodyPr anchor="t">
            <a:normAutofit/>
          </a:bodyPr>
          <a:lstStyle/>
          <a:p>
            <a:pPr marL="465138" indent="-465138">
              <a:buFont typeface="+mj-lt"/>
              <a:buAutoNum type="alphaUcPeriod"/>
            </a:pPr>
            <a:r>
              <a:rPr lang="en-US" sz="2400" dirty="0"/>
              <a:t>Welcome and introductions</a:t>
            </a:r>
          </a:p>
          <a:p>
            <a:pPr marL="465138" indent="-465138">
              <a:buFont typeface="+mj-lt"/>
              <a:buAutoNum type="alphaUcPeriod"/>
            </a:pPr>
            <a:r>
              <a:rPr lang="en-US" sz="2400" dirty="0"/>
              <a:t>Review annual report submission timeline and process</a:t>
            </a:r>
          </a:p>
          <a:p>
            <a:pPr marL="465138" indent="-465138">
              <a:buFont typeface="+mj-lt"/>
              <a:buAutoNum type="alphaUcPeriod"/>
            </a:pPr>
            <a:r>
              <a:rPr lang="en-US" sz="2400" dirty="0"/>
              <a:t>Review OIE web pages</a:t>
            </a:r>
          </a:p>
          <a:p>
            <a:pPr marL="465138" indent="-465138">
              <a:buFont typeface="+mj-lt"/>
              <a:buAutoNum type="alphaUcPeriod"/>
            </a:pPr>
            <a:r>
              <a:rPr lang="en-US" sz="2400" dirty="0"/>
              <a:t>Discuss official v. operational data</a:t>
            </a:r>
          </a:p>
          <a:p>
            <a:pPr marL="465138" indent="-465138">
              <a:buFont typeface="+mj-lt"/>
              <a:buAutoNum type="alphaUcPeriod"/>
            </a:pPr>
            <a:r>
              <a:rPr lang="en-US" sz="2400" dirty="0"/>
              <a:t>Review institutional and program data (?) dashboards</a:t>
            </a:r>
          </a:p>
          <a:p>
            <a:pPr marL="465138" indent="-465138">
              <a:buFont typeface="+mj-lt"/>
              <a:buAutoNum type="alphaUcPeriod"/>
            </a:pPr>
            <a:r>
              <a:rPr lang="en-US" sz="2400" dirty="0"/>
              <a:t>Review </a:t>
            </a:r>
            <a:r>
              <a:rPr lang="en-US" sz="2400" dirty="0" err="1"/>
              <a:t>Nuventive</a:t>
            </a:r>
            <a:r>
              <a:rPr lang="en-US" sz="2400" dirty="0"/>
              <a:t> Solutions Premier (esp. changes since 11-28-23) and best practices</a:t>
            </a:r>
          </a:p>
          <a:p>
            <a:pPr marL="465138" indent="-465138">
              <a:buFont typeface="+mj-lt"/>
              <a:buAutoNum type="alphaUcPeriod"/>
            </a:pPr>
            <a:r>
              <a:rPr lang="en-US" sz="2400" dirty="0"/>
              <a:t>Ask questions and give answers (throughout the entire session)</a:t>
            </a:r>
          </a:p>
          <a:p>
            <a:pPr marL="465138" indent="-465138">
              <a:buFont typeface="+mj-lt"/>
              <a:buAutoNum type="alphaUcPeriod"/>
            </a:pPr>
            <a:r>
              <a:rPr lang="en-US" sz="2400" dirty="0"/>
              <a:t>Complete </a:t>
            </a:r>
            <a:r>
              <a:rPr lang="en-US" sz="2400" dirty="0">
                <a:hlinkClick r:id="rId3"/>
              </a:rPr>
              <a:t>session evaluation </a:t>
            </a:r>
            <a:endParaRPr lang="en-US" sz="2400" dirty="0"/>
          </a:p>
        </p:txBody>
      </p:sp>
      <p:pic>
        <p:nvPicPr>
          <p:cNvPr id="5" name="Picture 4">
            <a:extLst>
              <a:ext uri="{FF2B5EF4-FFF2-40B4-BE49-F238E27FC236}">
                <a16:creationId xmlns:a16="http://schemas.microsoft.com/office/drawing/2014/main" id="{04E059AC-A9FA-4053-AE68-CC57453C9A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84328" y="5392103"/>
            <a:ext cx="1190625" cy="1190625"/>
          </a:xfrm>
          <a:prstGeom prst="rect">
            <a:avLst/>
          </a:prstGeom>
        </p:spPr>
      </p:pic>
    </p:spTree>
    <p:extLst>
      <p:ext uri="{BB962C8B-B14F-4D97-AF65-F5344CB8AC3E}">
        <p14:creationId xmlns:p14="http://schemas.microsoft.com/office/powerpoint/2010/main" val="136335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E5612-2072-4A7D-80EB-F5EBC18DD19B}"/>
              </a:ext>
            </a:extLst>
          </p:cNvPr>
          <p:cNvSpPr>
            <a:spLocks noGrp="1"/>
          </p:cNvSpPr>
          <p:nvPr>
            <p:ph type="title"/>
          </p:nvPr>
        </p:nvSpPr>
        <p:spPr/>
        <p:txBody>
          <a:bodyPr>
            <a:normAutofit/>
          </a:bodyPr>
          <a:lstStyle/>
          <a:p>
            <a:r>
              <a:rPr lang="en-US" dirty="0"/>
              <a:t>Administrative Unit Annual Report Timeline and Process</a:t>
            </a:r>
          </a:p>
        </p:txBody>
      </p:sp>
      <p:sp>
        <p:nvSpPr>
          <p:cNvPr id="3" name="Content Placeholder 2">
            <a:extLst>
              <a:ext uri="{FF2B5EF4-FFF2-40B4-BE49-F238E27FC236}">
                <a16:creationId xmlns:a16="http://schemas.microsoft.com/office/drawing/2014/main" id="{F074A22D-4412-44A8-BED6-5C1D92274B75}"/>
              </a:ext>
            </a:extLst>
          </p:cNvPr>
          <p:cNvSpPr>
            <a:spLocks noGrp="1"/>
          </p:cNvSpPr>
          <p:nvPr>
            <p:ph idx="1"/>
          </p:nvPr>
        </p:nvSpPr>
        <p:spPr>
          <a:xfrm>
            <a:off x="838200" y="1825625"/>
            <a:ext cx="10515600" cy="4667250"/>
          </a:xfrm>
        </p:spPr>
        <p:txBody>
          <a:bodyPr>
            <a:normAutofit/>
          </a:bodyPr>
          <a:lstStyle/>
          <a:p>
            <a:r>
              <a:rPr lang="en-US" dirty="0"/>
              <a:t>Annual Report Due Dates</a:t>
            </a:r>
          </a:p>
          <a:p>
            <a:pPr lvl="1"/>
            <a:r>
              <a:rPr lang="en-US" dirty="0"/>
              <a:t>May 15, 2024 – faculty-led units submit</a:t>
            </a:r>
          </a:p>
          <a:p>
            <a:pPr lvl="1"/>
            <a:r>
              <a:rPr lang="en-US" dirty="0"/>
              <a:t>June 14, 2024 – administrative units submit</a:t>
            </a:r>
          </a:p>
          <a:p>
            <a:pPr lvl="1"/>
            <a:r>
              <a:rPr lang="en-US" dirty="0"/>
              <a:t>June 30, 2024 or when available – fiscal affairs and advancement fiscal year-end data submitted</a:t>
            </a:r>
          </a:p>
          <a:p>
            <a:pPr marL="457200" lvl="1" indent="0">
              <a:buNone/>
            </a:pPr>
            <a:r>
              <a:rPr lang="en-US" dirty="0"/>
              <a:t>Note: Use placeholders to denote outcomes data not available at the time of submission.  Report data as soon as available (e.g., audited financials, census data enrollment and retention)</a:t>
            </a:r>
          </a:p>
          <a:p>
            <a:r>
              <a:rPr lang="en-US" dirty="0"/>
              <a:t>Submitted fully in </a:t>
            </a:r>
            <a:r>
              <a:rPr lang="en-US" dirty="0" err="1">
                <a:hlinkClick r:id="rId3"/>
              </a:rPr>
              <a:t>Nuventive</a:t>
            </a:r>
            <a:r>
              <a:rPr lang="en-US" dirty="0">
                <a:hlinkClick r:id="rId3"/>
              </a:rPr>
              <a:t> Solutions Premier</a:t>
            </a:r>
            <a:r>
              <a:rPr lang="en-US" dirty="0"/>
              <a:t> </a:t>
            </a:r>
          </a:p>
          <a:p>
            <a:r>
              <a:rPr lang="en-US" dirty="0"/>
              <a:t>Use information and materials for 2023-24 on </a:t>
            </a:r>
            <a:r>
              <a:rPr lang="en-US" dirty="0">
                <a:hlinkClick r:id="rId4"/>
              </a:rPr>
              <a:t>OIE-Sponsored Technology</a:t>
            </a:r>
            <a:r>
              <a:rPr lang="en-US" dirty="0"/>
              <a:t> web page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21679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3C238-F36B-436A-97F0-BFF0877D57F3}"/>
              </a:ext>
            </a:extLst>
          </p:cNvPr>
          <p:cNvSpPr>
            <a:spLocks noGrp="1"/>
          </p:cNvSpPr>
          <p:nvPr>
            <p:ph type="title"/>
          </p:nvPr>
        </p:nvSpPr>
        <p:spPr/>
        <p:txBody>
          <a:bodyPr/>
          <a:lstStyle/>
          <a:p>
            <a:r>
              <a:rPr lang="en-US" dirty="0"/>
              <a:t>Review OIE – Assessment Web Pages </a:t>
            </a:r>
          </a:p>
        </p:txBody>
      </p:sp>
      <p:sp>
        <p:nvSpPr>
          <p:cNvPr id="3" name="Content Placeholder 2">
            <a:extLst>
              <a:ext uri="{FF2B5EF4-FFF2-40B4-BE49-F238E27FC236}">
                <a16:creationId xmlns:a16="http://schemas.microsoft.com/office/drawing/2014/main" id="{EB6D56A8-8601-41A9-A8AA-C7C6DC112175}"/>
              </a:ext>
            </a:extLst>
          </p:cNvPr>
          <p:cNvSpPr>
            <a:spLocks noGrp="1"/>
          </p:cNvSpPr>
          <p:nvPr>
            <p:ph idx="1"/>
          </p:nvPr>
        </p:nvSpPr>
        <p:spPr/>
        <p:txBody>
          <a:bodyPr>
            <a:normAutofit fontScale="92500" lnSpcReduction="10000"/>
          </a:bodyPr>
          <a:lstStyle/>
          <a:p>
            <a:pPr marL="0" indent="0">
              <a:buNone/>
            </a:pPr>
            <a:r>
              <a:rPr lang="en-US" dirty="0"/>
              <a:t>The following web pages provide information on assessment-related topics / resources:</a:t>
            </a:r>
          </a:p>
          <a:p>
            <a:r>
              <a:rPr lang="en-US" dirty="0">
                <a:hlinkClick r:id="rId3"/>
              </a:rPr>
              <a:t>Strategic Planning</a:t>
            </a:r>
            <a:r>
              <a:rPr lang="en-US" dirty="0"/>
              <a:t> (for the strategic plan and KPIs)</a:t>
            </a:r>
          </a:p>
          <a:p>
            <a:r>
              <a:rPr lang="en-US" dirty="0">
                <a:hlinkClick r:id="rId4"/>
              </a:rPr>
              <a:t>Institutional Effectiveness (OIE)</a:t>
            </a:r>
            <a:r>
              <a:rPr lang="en-US" dirty="0"/>
              <a:t> (for general resources)</a:t>
            </a:r>
          </a:p>
          <a:p>
            <a:r>
              <a:rPr lang="en-US" dirty="0">
                <a:hlinkClick r:id="rId5"/>
              </a:rPr>
              <a:t>Assessment</a:t>
            </a:r>
            <a:r>
              <a:rPr lang="en-US" dirty="0"/>
              <a:t> – (for assessment committee structure – roles)</a:t>
            </a:r>
          </a:p>
          <a:p>
            <a:r>
              <a:rPr lang="en-US" dirty="0">
                <a:hlinkClick r:id="rId6"/>
              </a:rPr>
              <a:t>Program Assessment</a:t>
            </a:r>
            <a:r>
              <a:rPr lang="en-US" dirty="0"/>
              <a:t> (for academic program assessment resources and dashboards)</a:t>
            </a:r>
          </a:p>
          <a:p>
            <a:r>
              <a:rPr lang="en-US" dirty="0">
                <a:hlinkClick r:id="rId7"/>
              </a:rPr>
              <a:t>OIE-Sponsored Technology</a:t>
            </a:r>
            <a:r>
              <a:rPr lang="en-US" dirty="0"/>
              <a:t> (for </a:t>
            </a:r>
            <a:r>
              <a:rPr lang="en-US" dirty="0" err="1"/>
              <a:t>Lightcast</a:t>
            </a:r>
            <a:r>
              <a:rPr lang="en-US" dirty="0"/>
              <a:t>, Qualtrics, and </a:t>
            </a:r>
            <a:r>
              <a:rPr lang="en-US" dirty="0" err="1"/>
              <a:t>Nuventive</a:t>
            </a:r>
            <a:r>
              <a:rPr lang="en-US" dirty="0"/>
              <a:t>)</a:t>
            </a:r>
          </a:p>
          <a:p>
            <a:r>
              <a:rPr lang="en-US" dirty="0">
                <a:hlinkClick r:id="rId8"/>
              </a:rPr>
              <a:t>Surveys</a:t>
            </a:r>
            <a:r>
              <a:rPr lang="en-US" dirty="0"/>
              <a:t> (for First Destination, Climate, and NSSE surveys)</a:t>
            </a:r>
          </a:p>
          <a:p>
            <a:r>
              <a:rPr lang="en-US" dirty="0">
                <a:hlinkClick r:id="rId9"/>
              </a:rPr>
              <a:t>Institutional Research</a:t>
            </a:r>
            <a:r>
              <a:rPr lang="en-US" dirty="0"/>
              <a:t> (for institutional data dashboards)</a:t>
            </a:r>
          </a:p>
          <a:p>
            <a:pPr marL="0" indent="0">
              <a:buNone/>
            </a:pPr>
            <a:endParaRPr lang="en-US" dirty="0"/>
          </a:p>
        </p:txBody>
      </p:sp>
    </p:spTree>
    <p:extLst>
      <p:ext uri="{BB962C8B-B14F-4D97-AF65-F5344CB8AC3E}">
        <p14:creationId xmlns:p14="http://schemas.microsoft.com/office/powerpoint/2010/main" val="2049526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69AED-ABBF-446A-9D29-E31F50A9C2A3}"/>
              </a:ext>
            </a:extLst>
          </p:cNvPr>
          <p:cNvSpPr>
            <a:spLocks noGrp="1"/>
          </p:cNvSpPr>
          <p:nvPr>
            <p:ph type="title"/>
          </p:nvPr>
        </p:nvSpPr>
        <p:spPr/>
        <p:txBody>
          <a:bodyPr/>
          <a:lstStyle/>
          <a:p>
            <a:r>
              <a:rPr lang="en-US" dirty="0"/>
              <a:t>Official v. Operational Data (MIKE)</a:t>
            </a:r>
          </a:p>
        </p:txBody>
      </p:sp>
      <p:sp>
        <p:nvSpPr>
          <p:cNvPr id="3" name="Content Placeholder 2">
            <a:extLst>
              <a:ext uri="{FF2B5EF4-FFF2-40B4-BE49-F238E27FC236}">
                <a16:creationId xmlns:a16="http://schemas.microsoft.com/office/drawing/2014/main" id="{A602CF32-2F55-4A59-9627-ABCEE6F33DB0}"/>
              </a:ext>
            </a:extLst>
          </p:cNvPr>
          <p:cNvSpPr>
            <a:spLocks noGrp="1"/>
          </p:cNvSpPr>
          <p:nvPr>
            <p:ph idx="1"/>
          </p:nvPr>
        </p:nvSpPr>
        <p:spPr/>
        <p:txBody>
          <a:bodyPr>
            <a:normAutofit fontScale="92500" lnSpcReduction="10000"/>
          </a:bodyPr>
          <a:lstStyle/>
          <a:p>
            <a:pPr marL="0" indent="0">
              <a:buNone/>
            </a:pPr>
            <a:r>
              <a:rPr lang="en-US" b="1" dirty="0"/>
              <a:t>Official reporting</a:t>
            </a:r>
          </a:p>
          <a:p>
            <a:r>
              <a:rPr lang="en-US" dirty="0"/>
              <a:t>Data that Institutional Research captures as of official reporting dates (e.g., census date) that should be used for reporting to accreditors and other “official” reporting shared with outside entities.  These data would also be used for academic program annual reports and reviews.</a:t>
            </a:r>
          </a:p>
          <a:p>
            <a:r>
              <a:rPr lang="en-US" dirty="0"/>
              <a:t>Provided by IR, primarily through dashboards or ad hoc requests</a:t>
            </a:r>
          </a:p>
          <a:p>
            <a:pPr marL="0" indent="0">
              <a:buNone/>
            </a:pPr>
            <a:r>
              <a:rPr lang="en-US" b="1" dirty="0"/>
              <a:t>Operational reporting</a:t>
            </a:r>
          </a:p>
          <a:p>
            <a:r>
              <a:rPr lang="en-US" dirty="0"/>
              <a:t>Reports from the live student information system, Banner, to help support day-to-day operations.  They may include current student lists, course enrollments, list of those who have applied to graduate, etc.</a:t>
            </a:r>
          </a:p>
          <a:p>
            <a:r>
              <a:rPr lang="en-US" dirty="0"/>
              <a:t>Provided through existing Argos reports, IT Help Desk, or the Registrar</a:t>
            </a:r>
          </a:p>
        </p:txBody>
      </p:sp>
    </p:spTree>
    <p:extLst>
      <p:ext uri="{BB962C8B-B14F-4D97-AF65-F5344CB8AC3E}">
        <p14:creationId xmlns:p14="http://schemas.microsoft.com/office/powerpoint/2010/main" val="918914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E16EC-EF54-19D9-BEA6-D80DAEFE572D}"/>
              </a:ext>
            </a:extLst>
          </p:cNvPr>
          <p:cNvSpPr>
            <a:spLocks noGrp="1"/>
          </p:cNvSpPr>
          <p:nvPr>
            <p:ph type="title"/>
          </p:nvPr>
        </p:nvSpPr>
        <p:spPr>
          <a:xfrm>
            <a:off x="1054551" y="551099"/>
            <a:ext cx="9745883" cy="1124949"/>
          </a:xfrm>
        </p:spPr>
        <p:txBody>
          <a:bodyPr>
            <a:normAutofit/>
          </a:bodyPr>
          <a:lstStyle/>
          <a:p>
            <a:r>
              <a:rPr lang="en-US" dirty="0">
                <a:latin typeface="Franklin Gothic Medium" panose="020B0603020102020204" pitchFamily="34" charset="0"/>
              </a:rPr>
              <a:t>Dashboards Dashboard</a:t>
            </a:r>
          </a:p>
        </p:txBody>
      </p:sp>
      <p:pic>
        <p:nvPicPr>
          <p:cNvPr id="8" name="Content Placeholder 7">
            <a:extLst>
              <a:ext uri="{FF2B5EF4-FFF2-40B4-BE49-F238E27FC236}">
                <a16:creationId xmlns:a16="http://schemas.microsoft.com/office/drawing/2014/main" id="{B55D0D28-5094-88D7-0FC7-A3211AF046FB}"/>
              </a:ext>
            </a:extLst>
          </p:cNvPr>
          <p:cNvPicPr>
            <a:picLocks noChangeAspect="1"/>
          </p:cNvPicPr>
          <p:nvPr/>
        </p:nvPicPr>
        <p:blipFill>
          <a:blip r:embed="rId3"/>
          <a:stretch>
            <a:fillRect/>
          </a:stretch>
        </p:blipFill>
        <p:spPr>
          <a:xfrm>
            <a:off x="6096000" y="4690130"/>
            <a:ext cx="4886084" cy="1616771"/>
          </a:xfrm>
          <a:prstGeom prst="rect">
            <a:avLst/>
          </a:prstGeom>
          <a:scene3d>
            <a:camera prst="orthographicFront"/>
            <a:lightRig rig="threePt" dir="t"/>
          </a:scene3d>
          <a:sp3d>
            <a:bevelT prst="angle"/>
          </a:sp3d>
        </p:spPr>
      </p:pic>
      <p:sp>
        <p:nvSpPr>
          <p:cNvPr id="4" name="Slide Number Placeholder 3">
            <a:extLst>
              <a:ext uri="{FF2B5EF4-FFF2-40B4-BE49-F238E27FC236}">
                <a16:creationId xmlns:a16="http://schemas.microsoft.com/office/drawing/2014/main" id="{F422781B-314F-63A7-4913-F33D394B0809}"/>
              </a:ext>
            </a:extLst>
          </p:cNvPr>
          <p:cNvSpPr>
            <a:spLocks/>
          </p:cNvSpPr>
          <p:nvPr/>
        </p:nvSpPr>
        <p:spPr>
          <a:xfrm>
            <a:off x="7943701" y="5561706"/>
            <a:ext cx="1769096" cy="235470"/>
          </a:xfrm>
          <a:prstGeom prst="rect">
            <a:avLst/>
          </a:prstGeom>
        </p:spPr>
        <p:txBody>
          <a:bodyPr/>
          <a:lstStyle/>
          <a:p>
            <a:pPr defTabSz="585216">
              <a:spcAft>
                <a:spcPts val="600"/>
              </a:spcAft>
            </a:pPr>
            <a:fld id="{C7091C1E-E01A-454E-B6F5-F8A53A4B09A6}" type="slidenum">
              <a:rPr lang="en-US" sz="1152" kern="1200">
                <a:solidFill>
                  <a:schemeClr val="tx1"/>
                </a:solidFill>
                <a:latin typeface="+mn-lt"/>
                <a:ea typeface="+mn-ea"/>
                <a:cs typeface="+mn-cs"/>
              </a:rPr>
              <a:pPr defTabSz="585216">
                <a:spcAft>
                  <a:spcPts val="600"/>
                </a:spcAft>
              </a:pPr>
              <a:t>6</a:t>
            </a:fld>
            <a:endParaRPr lang="en-US" dirty="0"/>
          </a:p>
        </p:txBody>
      </p:sp>
      <p:pic>
        <p:nvPicPr>
          <p:cNvPr id="10" name="Picture 9">
            <a:extLst>
              <a:ext uri="{FF2B5EF4-FFF2-40B4-BE49-F238E27FC236}">
                <a16:creationId xmlns:a16="http://schemas.microsoft.com/office/drawing/2014/main" id="{6967B021-E602-FB6E-DF3B-628C8FD535DB}"/>
              </a:ext>
            </a:extLst>
          </p:cNvPr>
          <p:cNvPicPr>
            <a:picLocks noChangeAspect="1"/>
          </p:cNvPicPr>
          <p:nvPr/>
        </p:nvPicPr>
        <p:blipFill>
          <a:blip r:embed="rId4"/>
          <a:stretch>
            <a:fillRect/>
          </a:stretch>
        </p:blipFill>
        <p:spPr>
          <a:xfrm>
            <a:off x="7852572" y="2662213"/>
            <a:ext cx="3720449" cy="2027917"/>
          </a:xfrm>
          <a:prstGeom prst="rect">
            <a:avLst/>
          </a:prstGeom>
          <a:scene3d>
            <a:camera prst="orthographicFront"/>
            <a:lightRig rig="threePt" dir="t"/>
          </a:scene3d>
          <a:sp3d>
            <a:bevelT prst="angle"/>
          </a:sp3d>
        </p:spPr>
      </p:pic>
      <p:sp>
        <p:nvSpPr>
          <p:cNvPr id="5" name="TextBox 4">
            <a:extLst>
              <a:ext uri="{FF2B5EF4-FFF2-40B4-BE49-F238E27FC236}">
                <a16:creationId xmlns:a16="http://schemas.microsoft.com/office/drawing/2014/main" id="{B494B81E-F87F-4D4B-A1CB-D3C04DB7FB21}"/>
              </a:ext>
            </a:extLst>
          </p:cNvPr>
          <p:cNvSpPr txBox="1"/>
          <p:nvPr/>
        </p:nvSpPr>
        <p:spPr>
          <a:xfrm>
            <a:off x="769329" y="2167870"/>
            <a:ext cx="10031105" cy="2523768"/>
          </a:xfrm>
          <a:prstGeom prst="rect">
            <a:avLst/>
          </a:prstGeom>
          <a:noFill/>
        </p:spPr>
        <p:txBody>
          <a:bodyPr wrap="square" rtlCol="0">
            <a:spAutoFit/>
          </a:bodyPr>
          <a:lstStyle/>
          <a:p>
            <a:pPr marL="342900" indent="-342900">
              <a:buFont typeface="Arial" panose="020B0604020202020204" pitchFamily="34" charset="0"/>
              <a:buChar char="•"/>
            </a:pPr>
            <a:r>
              <a:rPr lang="en-US" sz="2800" dirty="0">
                <a:hlinkClick r:id="rId5"/>
              </a:rPr>
              <a:t>KPI and Selected Metrics Dashboard</a:t>
            </a: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hlinkClick r:id="rId6"/>
              </a:rPr>
              <a:t>IR Dashboards</a:t>
            </a: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hlinkClick r:id="rId7"/>
              </a:rPr>
              <a:t>Program Assessment Dashboards</a:t>
            </a:r>
            <a:endParaRPr lang="en-US" sz="2800" dirty="0"/>
          </a:p>
          <a:p>
            <a:endParaRPr lang="en-US" dirty="0"/>
          </a:p>
        </p:txBody>
      </p:sp>
    </p:spTree>
    <p:extLst>
      <p:ext uri="{BB962C8B-B14F-4D97-AF65-F5344CB8AC3E}">
        <p14:creationId xmlns:p14="http://schemas.microsoft.com/office/powerpoint/2010/main" val="1806192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6CE63-18EF-497D-9A82-BD09C3149076}"/>
              </a:ext>
            </a:extLst>
          </p:cNvPr>
          <p:cNvSpPr>
            <a:spLocks noGrp="1"/>
          </p:cNvSpPr>
          <p:nvPr>
            <p:ph type="title"/>
          </p:nvPr>
        </p:nvSpPr>
        <p:spPr/>
        <p:txBody>
          <a:bodyPr>
            <a:normAutofit/>
          </a:bodyPr>
          <a:lstStyle/>
          <a:p>
            <a:r>
              <a:rPr lang="en-US" dirty="0"/>
              <a:t>Expectations for Assessment Reporting</a:t>
            </a:r>
          </a:p>
        </p:txBody>
      </p:sp>
      <p:sp>
        <p:nvSpPr>
          <p:cNvPr id="3" name="Content Placeholder 2">
            <a:extLst>
              <a:ext uri="{FF2B5EF4-FFF2-40B4-BE49-F238E27FC236}">
                <a16:creationId xmlns:a16="http://schemas.microsoft.com/office/drawing/2014/main" id="{B9AF3F8F-A74D-4201-856E-C7365DC4E1F0}"/>
              </a:ext>
            </a:extLst>
          </p:cNvPr>
          <p:cNvSpPr>
            <a:spLocks noGrp="1"/>
          </p:cNvSpPr>
          <p:nvPr>
            <p:ph idx="1"/>
          </p:nvPr>
        </p:nvSpPr>
        <p:spPr>
          <a:xfrm>
            <a:off x="838198" y="1670776"/>
            <a:ext cx="10515599" cy="4015617"/>
          </a:xfrm>
        </p:spPr>
        <p:txBody>
          <a:bodyPr>
            <a:noAutofit/>
          </a:bodyPr>
          <a:lstStyle/>
          <a:p>
            <a:r>
              <a:rPr lang="en-US" sz="2400" dirty="0"/>
              <a:t>May want to run the </a:t>
            </a:r>
            <a:r>
              <a:rPr lang="en-US" sz="2400" b="1" dirty="0"/>
              <a:t>Plan Progress Report </a:t>
            </a:r>
            <a:r>
              <a:rPr lang="en-US" sz="2400" dirty="0"/>
              <a:t>and use it as a basis to collect/organize your data (see sample Student Success Plan Progress Report)</a:t>
            </a:r>
          </a:p>
          <a:p>
            <a:r>
              <a:rPr lang="en-US" sz="2400" dirty="0"/>
              <a:t>Review goals, initiatives, measures, and targets</a:t>
            </a:r>
          </a:p>
          <a:p>
            <a:pPr lvl="2"/>
            <a:r>
              <a:rPr lang="en-US" dirty="0"/>
              <a:t>What did you say you would do and measure?</a:t>
            </a:r>
          </a:p>
          <a:p>
            <a:pPr lvl="2"/>
            <a:r>
              <a:rPr lang="en-US" dirty="0"/>
              <a:t>What did you do and measure?</a:t>
            </a:r>
          </a:p>
          <a:p>
            <a:pPr lvl="2"/>
            <a:r>
              <a:rPr lang="en-US" dirty="0"/>
              <a:t>Are there some adjustments that should be made (e.g., do your measures and targets align with each other and your goals)</a:t>
            </a:r>
          </a:p>
          <a:p>
            <a:pPr lvl="2"/>
            <a:r>
              <a:rPr lang="en-US" dirty="0"/>
              <a:t>Consult your supervisor and make needed adjustments in </a:t>
            </a:r>
            <a:r>
              <a:rPr lang="en-US" dirty="0" err="1"/>
              <a:t>Nuventive</a:t>
            </a:r>
            <a:r>
              <a:rPr lang="en-US" dirty="0"/>
              <a:t> Improve </a:t>
            </a:r>
          </a:p>
          <a:p>
            <a:r>
              <a:rPr lang="en-US" sz="2400" dirty="0"/>
              <a:t>Enter results and conclusion (met/not met) for all measures by June 14/17 or as soon as data become available </a:t>
            </a:r>
          </a:p>
          <a:p>
            <a:r>
              <a:rPr lang="en-US" sz="2400" dirty="0"/>
              <a:t>Indicate action plan based on results and operational needs</a:t>
            </a:r>
          </a:p>
          <a:p>
            <a:r>
              <a:rPr lang="en-US" sz="2400" dirty="0"/>
              <a:t>Upload/relate documents that provide evidence of results/outcomes</a:t>
            </a:r>
          </a:p>
          <a:p>
            <a:pPr marL="0" indent="0">
              <a:buNone/>
            </a:pPr>
            <a:endParaRPr lang="en-US" dirty="0"/>
          </a:p>
        </p:txBody>
      </p:sp>
    </p:spTree>
    <p:extLst>
      <p:ext uri="{BB962C8B-B14F-4D97-AF65-F5344CB8AC3E}">
        <p14:creationId xmlns:p14="http://schemas.microsoft.com/office/powerpoint/2010/main" val="4265517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FD22C-CE50-4EF0-9AE8-A1AEA480CF56}"/>
              </a:ext>
            </a:extLst>
          </p:cNvPr>
          <p:cNvSpPr>
            <a:spLocks noGrp="1"/>
          </p:cNvSpPr>
          <p:nvPr>
            <p:ph type="title"/>
          </p:nvPr>
        </p:nvSpPr>
        <p:spPr/>
        <p:txBody>
          <a:bodyPr/>
          <a:lstStyle/>
          <a:p>
            <a:r>
              <a:rPr lang="en-US" dirty="0"/>
              <a:t>Reporting in </a:t>
            </a:r>
            <a:r>
              <a:rPr lang="en-US" dirty="0" err="1"/>
              <a:t>Nuventive</a:t>
            </a:r>
            <a:r>
              <a:rPr lang="en-US" dirty="0"/>
              <a:t> Solutions Premier</a:t>
            </a:r>
          </a:p>
        </p:txBody>
      </p:sp>
      <p:sp>
        <p:nvSpPr>
          <p:cNvPr id="3" name="Content Placeholder 2">
            <a:extLst>
              <a:ext uri="{FF2B5EF4-FFF2-40B4-BE49-F238E27FC236}">
                <a16:creationId xmlns:a16="http://schemas.microsoft.com/office/drawing/2014/main" id="{B8F651A4-ABE7-4A90-BF95-507A9B2B18D5}"/>
              </a:ext>
            </a:extLst>
          </p:cNvPr>
          <p:cNvSpPr>
            <a:spLocks noGrp="1"/>
          </p:cNvSpPr>
          <p:nvPr>
            <p:ph idx="1"/>
          </p:nvPr>
        </p:nvSpPr>
        <p:spPr/>
        <p:txBody>
          <a:bodyPr/>
          <a:lstStyle/>
          <a:p>
            <a:r>
              <a:rPr lang="en-US" dirty="0"/>
              <a:t>Log into </a:t>
            </a:r>
            <a:r>
              <a:rPr lang="en-US" dirty="0" err="1">
                <a:hlinkClick r:id="rId2"/>
              </a:rPr>
              <a:t>Nuventive</a:t>
            </a:r>
            <a:endParaRPr lang="en-US" dirty="0"/>
          </a:p>
          <a:p>
            <a:r>
              <a:rPr lang="en-US" dirty="0"/>
              <a:t>Review basic screens</a:t>
            </a:r>
          </a:p>
          <a:p>
            <a:r>
              <a:rPr lang="en-US" dirty="0"/>
              <a:t>Discuss changes/additions to the platform since the January session</a:t>
            </a:r>
          </a:p>
          <a:p>
            <a:r>
              <a:rPr lang="en-US" dirty="0"/>
              <a:t>Highlight best practices as it relates to each screen</a:t>
            </a:r>
          </a:p>
          <a:p>
            <a:r>
              <a:rPr lang="en-US" dirty="0"/>
              <a:t>Ask questions</a:t>
            </a:r>
          </a:p>
          <a:p>
            <a:r>
              <a:rPr lang="en-US"/>
              <a:t>Complete </a:t>
            </a:r>
            <a:r>
              <a:rPr lang="en-US">
                <a:hlinkClick r:id="rId3"/>
              </a:rPr>
              <a:t>session </a:t>
            </a:r>
            <a:r>
              <a:rPr lang="en-US" dirty="0">
                <a:hlinkClick r:id="rId3"/>
              </a:rPr>
              <a:t>evaluation </a:t>
            </a:r>
            <a:r>
              <a:rPr lang="en-US" dirty="0"/>
              <a:t>and provide feedback</a:t>
            </a:r>
          </a:p>
        </p:txBody>
      </p:sp>
      <p:pic>
        <p:nvPicPr>
          <p:cNvPr id="4" name="Picture 3">
            <a:extLst>
              <a:ext uri="{FF2B5EF4-FFF2-40B4-BE49-F238E27FC236}">
                <a16:creationId xmlns:a16="http://schemas.microsoft.com/office/drawing/2014/main" id="{E122D177-2BDE-4A2A-9E67-877B4C015405}"/>
              </a:ext>
            </a:extLst>
          </p:cNvPr>
          <p:cNvPicPr>
            <a:picLocks noChangeAspect="1"/>
          </p:cNvPicPr>
          <p:nvPr/>
        </p:nvPicPr>
        <p:blipFill>
          <a:blip r:embed="rId4"/>
          <a:stretch>
            <a:fillRect/>
          </a:stretch>
        </p:blipFill>
        <p:spPr>
          <a:xfrm>
            <a:off x="9330417" y="4441823"/>
            <a:ext cx="2181225" cy="2181225"/>
          </a:xfrm>
          <a:prstGeom prst="rect">
            <a:avLst/>
          </a:prstGeom>
        </p:spPr>
      </p:pic>
    </p:spTree>
    <p:extLst>
      <p:ext uri="{BB962C8B-B14F-4D97-AF65-F5344CB8AC3E}">
        <p14:creationId xmlns:p14="http://schemas.microsoft.com/office/powerpoint/2010/main" val="2569138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D01B1-A74B-4FF7-9EE8-D5EA8F2B482E}"/>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277559050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2488</TotalTime>
  <Words>578</Words>
  <Application>Microsoft Office PowerPoint</Application>
  <PresentationFormat>Widescreen</PresentationFormat>
  <Paragraphs>68</Paragraphs>
  <Slides>9</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Franklin Gothic Book</vt:lpstr>
      <vt:lpstr>Franklin Gothic Medium</vt:lpstr>
      <vt:lpstr>1_Office Theme</vt:lpstr>
      <vt:lpstr>Office Theme</vt:lpstr>
      <vt:lpstr>Administrative Unit – Nuventive Mentoring Session</vt:lpstr>
      <vt:lpstr>Agenda</vt:lpstr>
      <vt:lpstr>Administrative Unit Annual Report Timeline and Process</vt:lpstr>
      <vt:lpstr>Review OIE – Assessment Web Pages </vt:lpstr>
      <vt:lpstr>Official v. Operational Data (MIKE)</vt:lpstr>
      <vt:lpstr>Dashboards Dashboard</vt:lpstr>
      <vt:lpstr>Expectations for Assessment Reporting</vt:lpstr>
      <vt:lpstr>Reporting in Nuventive Solutions Premier</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Commonwealth University Assessment Session</dc:title>
  <dc:creator>Myers, Cori</dc:creator>
  <cp:lastModifiedBy>Myers, Cori</cp:lastModifiedBy>
  <cp:revision>119</cp:revision>
  <cp:lastPrinted>2023-09-26T14:27:09Z</cp:lastPrinted>
  <dcterms:created xsi:type="dcterms:W3CDTF">2022-12-16T19:57:30Z</dcterms:created>
  <dcterms:modified xsi:type="dcterms:W3CDTF">2024-04-18T05:48:02Z</dcterms:modified>
</cp:coreProperties>
</file>