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2" r:id="rId1"/>
  </p:sldMasterIdLst>
  <p:notesMasterIdLst>
    <p:notesMasterId r:id="rId17"/>
  </p:notesMasterIdLst>
  <p:handoutMasterIdLst>
    <p:handoutMasterId r:id="rId18"/>
  </p:handoutMasterIdLst>
  <p:sldIdLst>
    <p:sldId id="300" r:id="rId2"/>
    <p:sldId id="353" r:id="rId3"/>
    <p:sldId id="329" r:id="rId4"/>
    <p:sldId id="274" r:id="rId5"/>
    <p:sldId id="317" r:id="rId6"/>
    <p:sldId id="322" r:id="rId7"/>
    <p:sldId id="325" r:id="rId8"/>
    <p:sldId id="347" r:id="rId9"/>
    <p:sldId id="348" r:id="rId10"/>
    <p:sldId id="328" r:id="rId11"/>
    <p:sldId id="349" r:id="rId12"/>
    <p:sldId id="350" r:id="rId13"/>
    <p:sldId id="352" r:id="rId14"/>
    <p:sldId id="351" r:id="rId15"/>
    <p:sldId id="342" r:id="rId1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2D"/>
    <a:srgbClr val="00863D"/>
    <a:srgbClr val="009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09" autoAdjust="0"/>
  </p:normalViewPr>
  <p:slideViewPr>
    <p:cSldViewPr>
      <p:cViewPr varScale="1">
        <p:scale>
          <a:sx n="106" d="100"/>
          <a:sy n="106" d="100"/>
        </p:scale>
        <p:origin x="176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ED31BCB6-CA31-4E4F-8D79-A75B3903AFA1}" type="datetimeFigureOut">
              <a:rPr lang="en-US" smtClean="0"/>
              <a:t>10/29/2026</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EE94BB1A-99CD-4F37-B72B-290AEC2CEE9C}" type="slidenum">
              <a:rPr lang="en-US" smtClean="0"/>
              <a:t>‹#›</a:t>
            </a:fld>
            <a:endParaRPr lang="en-US"/>
          </a:p>
        </p:txBody>
      </p:sp>
    </p:spTree>
    <p:extLst>
      <p:ext uri="{BB962C8B-B14F-4D97-AF65-F5344CB8AC3E}">
        <p14:creationId xmlns:p14="http://schemas.microsoft.com/office/powerpoint/2010/main" val="1425163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65DFA2C3-1195-45E7-B008-4693F9EDFA24}" type="datetimeFigureOut">
              <a:rPr lang="en-US" smtClean="0"/>
              <a:t>10/29/2026</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B1BE16B8-2BAE-49CE-9E98-7B1069AB9CA5}" type="slidenum">
              <a:rPr lang="en-US" smtClean="0"/>
              <a:t>‹#›</a:t>
            </a:fld>
            <a:endParaRPr lang="en-US"/>
          </a:p>
        </p:txBody>
      </p:sp>
    </p:spTree>
    <p:extLst>
      <p:ext uri="{BB962C8B-B14F-4D97-AF65-F5344CB8AC3E}">
        <p14:creationId xmlns:p14="http://schemas.microsoft.com/office/powerpoint/2010/main" val="311088057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514351" y="240411"/>
            <a:ext cx="8109800" cy="783835"/>
          </a:xfrm>
        </p:spPr>
        <p:txBody>
          <a:bodyPr vert="horz" lIns="91440" tIns="45720" rIns="91440" bIns="45720" rtlCol="0" anchor="b">
            <a:normAutofit/>
          </a:bodyPr>
          <a:lstStyle>
            <a:lvl1pPr>
              <a:defRPr lang="en-US" sz="27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514351" y="998185"/>
            <a:ext cx="8109800" cy="541508"/>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347231" y="1606318"/>
            <a:ext cx="8451634" cy="479145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480060" y="6445998"/>
            <a:ext cx="2961977"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B12FF42-78AA-43B7-BE38-617D6A986F75}" type="datetime1">
              <a:rPr lang="en-US" smtClean="0"/>
              <a:t>10/29/2026</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159971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3429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88011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0E1F764-5B01-7711-9CF1-7EA13A629701}"/>
              </a:ext>
            </a:extLst>
          </p:cNvPr>
          <p:cNvCxnSpPr>
            <a:cxnSpLocks/>
          </p:cNvCxnSpPr>
          <p:nvPr/>
        </p:nvCxnSpPr>
        <p:spPr>
          <a:xfrm flipH="1">
            <a:off x="0" y="6396171"/>
            <a:ext cx="9144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373827"/>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514350" y="360221"/>
            <a:ext cx="7886700" cy="133046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14350" y="2004291"/>
            <a:ext cx="7886700" cy="41726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514350" y="6445998"/>
            <a:ext cx="2961977"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5" name="Straight Connector 14">
            <a:extLst>
              <a:ext uri="{FF2B5EF4-FFF2-40B4-BE49-F238E27FC236}">
                <a16:creationId xmlns:a16="http://schemas.microsoft.com/office/drawing/2014/main" id="{176D044F-5574-D6D7-2A47-5069E411C22F}"/>
              </a:ext>
            </a:extLst>
          </p:cNvPr>
          <p:cNvCxnSpPr>
            <a:cxnSpLocks/>
          </p:cNvCxnSpPr>
          <p:nvPr/>
        </p:nvCxnSpPr>
        <p:spPr>
          <a:xfrm flipH="1">
            <a:off x="0" y="1825625"/>
            <a:ext cx="915772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808902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5829334" y="1480213"/>
            <a:ext cx="2886848" cy="2871351"/>
          </a:xfrm>
        </p:spPr>
        <p:txBody>
          <a:bodyPr anchor="ctr">
            <a:normAutofit/>
          </a:bodyPr>
          <a:lstStyle>
            <a:lvl1pPr algn="ctr">
              <a:defRPr sz="27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5829335" y="5410441"/>
            <a:ext cx="2886846" cy="1068207"/>
          </a:xfrm>
        </p:spPr>
        <p:txBody>
          <a:bodyPr anchor="ctr">
            <a:normAutofit/>
          </a:bodyPr>
          <a:lstStyle>
            <a:lvl1pPr marL="0" indent="0" algn="ctr">
              <a:buNone/>
              <a:defRPr sz="13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0" y="0"/>
            <a:ext cx="5403311" cy="6859634"/>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5572126" y="6445998"/>
            <a:ext cx="2216599"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a:xfrm>
            <a:off x="7669988" y="6445998"/>
            <a:ext cx="1014794" cy="365125"/>
          </a:xfrm>
        </p:spPr>
        <p:txBody>
          <a:bodyPr/>
          <a:lstStyle>
            <a:lvl1pPr>
              <a:defRPr>
                <a:solidFill>
                  <a:schemeClr val="tx2"/>
                </a:solidFill>
              </a:defRPr>
            </a:lvl1pPr>
          </a:lstStyle>
          <a:p>
            <a:fld id="{AD495F72-74F9-4C7D-96DC-BB7900DFF168}" type="datetime1">
              <a:rPr lang="en-US" smtClean="0"/>
              <a:t>10/29/2026</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88BE003B-9AA9-5AAB-16A3-CC8CD5997AAA}"/>
              </a:ext>
            </a:extLst>
          </p:cNvPr>
          <p:cNvCxnSpPr>
            <a:cxnSpLocks/>
          </p:cNvCxnSpPr>
          <p:nvPr/>
        </p:nvCxnSpPr>
        <p:spPr>
          <a:xfrm flipH="1">
            <a:off x="5405101" y="5031087"/>
            <a:ext cx="3738899"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0CBC2A1-BC50-27CD-C764-435FA7A59ABD}"/>
              </a:ext>
            </a:extLst>
          </p:cNvPr>
          <p:cNvCxnSpPr>
            <a:cxnSpLocks/>
          </p:cNvCxnSpPr>
          <p:nvPr/>
        </p:nvCxnSpPr>
        <p:spPr>
          <a:xfrm>
            <a:off x="540510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401782"/>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1227167" y="1246912"/>
            <a:ext cx="6689667" cy="3050766"/>
          </a:xfrm>
        </p:spPr>
        <p:txBody>
          <a:bodyPr anchor="ctr">
            <a:normAutofit/>
          </a:bodyPr>
          <a:lstStyle>
            <a:lvl1pPr algn="ctr">
              <a:defRPr sz="405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1838534" y="5345200"/>
            <a:ext cx="5466934" cy="1184035"/>
          </a:xfrm>
        </p:spPr>
        <p:txBody>
          <a:bodyPr anchor="ctr">
            <a:normAutofit/>
          </a:bodyPr>
          <a:lstStyle>
            <a:lvl1pPr marL="0" indent="0" algn="ctr">
              <a:buNone/>
              <a:defRPr sz="135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016433"/>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9852223"/>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2D6AD5-6168-B411-89A9-90C82303B25C}"/>
              </a:ext>
            </a:extLst>
          </p:cNvPr>
          <p:cNvSpPr/>
          <p:nvPr/>
        </p:nvSpPr>
        <p:spPr>
          <a:xfrm>
            <a:off x="0" y="0"/>
            <a:ext cx="9144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342900" y="2838087"/>
            <a:ext cx="6699490" cy="3312544"/>
          </a:xfrm>
        </p:spPr>
        <p:txBody>
          <a:bodyPr anchor="b">
            <a:normAutofit/>
          </a:bodyPr>
          <a:lstStyle>
            <a:lvl1pPr>
              <a:lnSpc>
                <a:spcPct val="80000"/>
              </a:lnSpc>
              <a:defRPr sz="4950" cap="all" baseline="0">
                <a:solidFill>
                  <a:schemeClr val="tx2">
                    <a:alpha val="5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514350" y="-789870"/>
            <a:ext cx="7886700" cy="638352"/>
          </a:xfrm>
        </p:spPr>
        <p:txBody>
          <a:bodyPr>
            <a:normAutofit/>
          </a:bodyPr>
          <a:lstStyle>
            <a:lvl1pPr marL="0" indent="0">
              <a:buNone/>
              <a:defRPr sz="1500">
                <a:solidFill>
                  <a:schemeClr val="bg2"/>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342900" y="6445998"/>
            <a:ext cx="2813311"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1367580"/>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1EB75EB-F27E-271A-C843-4096E1F19057}"/>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217002"/>
      </p:ext>
    </p:extLst>
  </p:cSld>
  <p:clrMapOvr>
    <a:overrideClrMapping bg1="dk1" tx1="lt1" bg2="dk2" tx2="lt2" accent1="accent1" accent2="accent2" accent3="accent3" accent4="accent4" accent5="accent5" accent6="accent6" hlink="hlink" folHlink="folHlink"/>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cSld name="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D18C4-A1A8-6CA4-B4A2-0E9791DC7F71}"/>
              </a:ext>
            </a:extLst>
          </p:cNvPr>
          <p:cNvSpPr/>
          <p:nvPr/>
        </p:nvSpPr>
        <p:spPr>
          <a:xfrm>
            <a:off x="0" y="0"/>
            <a:ext cx="9144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42901" y="463362"/>
            <a:ext cx="8341880" cy="1162632"/>
          </a:xfrm>
        </p:spPr>
        <p:txBody>
          <a:bodyPr anchor="ctr">
            <a:normAutofit/>
          </a:bodyPr>
          <a:lstStyle>
            <a:lvl1pPr>
              <a:defRPr sz="54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109314" y="2249592"/>
            <a:ext cx="4575467" cy="3787062"/>
          </a:xfrm>
        </p:spPr>
        <p:txBody>
          <a:bodyPr vert="horz" lIns="91440" tIns="45720" rIns="91440" bIns="45720" rtlCol="0">
            <a:normAutofit/>
          </a:bodyPr>
          <a:lstStyle>
            <a:lvl1pPr marL="342900" indent="-342900">
              <a:buFont typeface="+mj-lt"/>
              <a:buAutoNum type="arabicPeriod"/>
              <a:defRPr lang="en-US" sz="1500" dirty="0">
                <a:solidFill>
                  <a:schemeClr val="tx2"/>
                </a:solidFill>
              </a:defRPr>
            </a:lvl1pPr>
            <a:lvl2pPr marL="428625" indent="-257175">
              <a:buFont typeface="+mj-lt"/>
              <a:buAutoNum type="arabicPeriod"/>
              <a:defRPr lang="en-US" sz="1350" dirty="0">
                <a:solidFill>
                  <a:schemeClr val="tx2"/>
                </a:solidFill>
              </a:defRPr>
            </a:lvl2pPr>
            <a:lvl3pPr marL="600075" indent="-257175">
              <a:buFont typeface="+mj-lt"/>
              <a:buAutoNum type="arabicPeriod"/>
              <a:defRPr lang="en-US" sz="1200" dirty="0">
                <a:solidFill>
                  <a:schemeClr val="tx2"/>
                </a:solidFill>
              </a:defRPr>
            </a:lvl3pPr>
            <a:lvl4pPr marL="771525" indent="-257175">
              <a:buFont typeface="+mj-lt"/>
              <a:buAutoNum type="arabicPeriod"/>
              <a:defRPr lang="en-US" sz="1050" dirty="0">
                <a:solidFill>
                  <a:schemeClr val="tx2"/>
                </a:solidFill>
              </a:defRPr>
            </a:lvl4pPr>
            <a:lvl5pPr marL="942975" indent="-257175">
              <a:buFont typeface="+mj-lt"/>
              <a:buAutoNum type="arabicPeriod"/>
              <a:defRPr lang="en-US" sz="105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342900" y="6445998"/>
            <a:ext cx="2961977"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30A4DEF6-D0A5-424B-A38E-B8028C0E0D08}" type="datetime1">
              <a:rPr lang="en-US" smtClean="0"/>
              <a:t>10/29/2026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9144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9144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866442"/>
      </p:ext>
    </p:extLst>
  </p:cSld>
  <p:clrMapOvr>
    <a:overrideClrMapping bg1="lt1" tx1="dk1" bg2="lt2" tx2="dk2" accent1="accent1" accent2="accent2" accent3="accent3" accent4="accent4" accent5="accent5" accent6="accent6" hlink="hlink" folHlink="folHlink"/>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D0A563-F018-FFF1-B911-D69E42CEEAA5}"/>
              </a:ext>
            </a:extLst>
          </p:cNvPr>
          <p:cNvSpPr/>
          <p:nvPr/>
        </p:nvSpPr>
        <p:spPr>
          <a:xfrm>
            <a:off x="0" y="0"/>
            <a:ext cx="9144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42901" y="463362"/>
            <a:ext cx="8347709" cy="1162632"/>
          </a:xfrm>
        </p:spPr>
        <p:txBody>
          <a:bodyPr anchor="ctr">
            <a:normAutofit/>
          </a:bodyPr>
          <a:lstStyle>
            <a:lvl1pPr>
              <a:defRPr sz="5400" cap="all" baseline="0">
                <a:solidFill>
                  <a:schemeClr val="accent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5DA2B1BE-7DDF-C8B4-6A46-21B5A0257D08}"/>
              </a:ext>
            </a:extLst>
          </p:cNvPr>
          <p:cNvSpPr>
            <a:spLocks noGrp="1"/>
          </p:cNvSpPr>
          <p:nvPr>
            <p:ph type="pic" sz="quarter" idx="14" hasCustomPrompt="1"/>
          </p:nvPr>
        </p:nvSpPr>
        <p:spPr>
          <a:xfrm>
            <a:off x="-6273" y="1830709"/>
            <a:ext cx="3990797" cy="456392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384914" y="2191026"/>
            <a:ext cx="4299867" cy="3894807"/>
          </a:xfrm>
        </p:spPr>
        <p:txBody>
          <a:bodyPr vert="horz" lIns="91440" tIns="45720" rIns="91440" bIns="45720" rtlCol="0">
            <a:normAutofit/>
          </a:bodyPr>
          <a:lstStyle>
            <a:lvl1pPr marL="342900" indent="-342900">
              <a:buFont typeface="+mj-lt"/>
              <a:buAutoNum type="arabicPeriod"/>
              <a:defRPr lang="en-US" sz="1500" dirty="0">
                <a:solidFill>
                  <a:schemeClr val="tx2"/>
                </a:solidFill>
              </a:defRPr>
            </a:lvl1pPr>
            <a:lvl2pPr marL="428625" indent="-257175">
              <a:buFont typeface="+mj-lt"/>
              <a:buAutoNum type="arabicPeriod"/>
              <a:defRPr lang="en-US" sz="1350" dirty="0">
                <a:solidFill>
                  <a:schemeClr val="tx2"/>
                </a:solidFill>
              </a:defRPr>
            </a:lvl2pPr>
            <a:lvl3pPr marL="600075" indent="-257175">
              <a:buFont typeface="+mj-lt"/>
              <a:buAutoNum type="arabicPeriod"/>
              <a:defRPr lang="en-US" sz="1200" dirty="0">
                <a:solidFill>
                  <a:schemeClr val="tx2"/>
                </a:solidFill>
              </a:defRPr>
            </a:lvl3pPr>
            <a:lvl4pPr marL="771525" indent="-257175">
              <a:buFont typeface="+mj-lt"/>
              <a:buAutoNum type="arabicPeriod"/>
              <a:defRPr lang="en-US" sz="1050" dirty="0">
                <a:solidFill>
                  <a:schemeClr val="tx2"/>
                </a:solidFill>
              </a:defRPr>
            </a:lvl4pPr>
            <a:lvl5pPr marL="942975" indent="-257175">
              <a:buFont typeface="+mj-lt"/>
              <a:buAutoNum type="arabicPeriod"/>
              <a:defRPr lang="en-US" sz="105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342900" y="6445998"/>
            <a:ext cx="2961977" cy="365125"/>
          </a:xfrm>
        </p:spPr>
        <p:txBody>
          <a:bodyPr/>
          <a:lstStyle>
            <a:lvl1pPr>
              <a:defRPr>
                <a:solidFill>
                  <a:schemeClr val="tx2"/>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2B09C6DF-0139-4F07-BF9C-4309D0C9DCA6}" type="datetime1">
              <a:rPr lang="en-US" smtClean="0"/>
              <a:t>10/29/2026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9144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9144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3990799" y="1822346"/>
            <a:ext cx="0" cy="5035655"/>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414100"/>
      </p:ext>
    </p:extLst>
  </p:cSld>
  <p:clrMapOvr>
    <a:overrideClrMapping bg1="lt1" tx1="dk1" bg2="lt2" tx2="dk2" accent1="accent1" accent2="accent2" accent3="accent3" accent4="accent4" accent5="accent5" accent6="accent6" hlink="hlink" folHlink="folHlink"/>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2901" y="721299"/>
            <a:ext cx="2767445" cy="1486906"/>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678387" y="2780148"/>
            <a:ext cx="4925287" cy="3359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1" name="Straight Connector 10">
            <a:extLst>
              <a:ext uri="{FF2B5EF4-FFF2-40B4-BE49-F238E27FC236}">
                <a16:creationId xmlns:a16="http://schemas.microsoft.com/office/drawing/2014/main" id="{4BF5C1EC-3A2D-2E51-65A6-6155B3776C4A}"/>
              </a:ext>
            </a:extLst>
          </p:cNvPr>
          <p:cNvCxnSpPr>
            <a:cxnSpLocks/>
          </p:cNvCxnSpPr>
          <p:nvPr/>
        </p:nvCxnSpPr>
        <p:spPr>
          <a:xfrm flipH="1">
            <a:off x="0" y="2397979"/>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97FEE4-9B7E-CE58-4AA3-EC6E3E1861F3}"/>
              </a:ext>
            </a:extLst>
          </p:cNvPr>
          <p:cNvCxnSpPr>
            <a:cxnSpLocks/>
          </p:cNvCxnSpPr>
          <p:nvPr/>
        </p:nvCxnSpPr>
        <p:spPr>
          <a:xfrm>
            <a:off x="335193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350497"/>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guide id="3" pos="3360">
          <p15:clr>
            <a:srgbClr val="FBAE40"/>
          </p15:clr>
        </p15:guide>
        <p15:guide id="4" pos="2928">
          <p15:clr>
            <a:srgbClr val="FBAE40"/>
          </p15:clr>
        </p15:guide>
        <p15:guide id="5" pos="47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2901" y="720473"/>
            <a:ext cx="2748080"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952762" y="720473"/>
            <a:ext cx="4732020"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348259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28150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683997" y="559483"/>
            <a:ext cx="5119156" cy="1009652"/>
          </a:xfrm>
        </p:spPr>
        <p:txBody>
          <a:bodyPr anchor="b"/>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1" y="1"/>
            <a:ext cx="3316457"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683996" y="2083837"/>
            <a:ext cx="5119159"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0" y="6445998"/>
            <a:ext cx="2858586"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331780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3319152" y="1810995"/>
            <a:ext cx="581265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023215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354483" y="669386"/>
            <a:ext cx="5423560"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6746" y="-5468"/>
            <a:ext cx="3008877"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354484" y="1812386"/>
            <a:ext cx="5423555"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1" y="6445998"/>
            <a:ext cx="2556008"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300690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397386"/>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2901" y="680728"/>
            <a:ext cx="5460800"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42900" y="1823729"/>
            <a:ext cx="5460796"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6146617" y="-6369"/>
            <a:ext cx="2997384"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0" y="6445998"/>
            <a:ext cx="2961977"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614121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290859"/>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2900" y="678485"/>
            <a:ext cx="4777028"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42900" y="1821484"/>
            <a:ext cx="4770673"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5457826" y="-8466"/>
            <a:ext cx="3686171"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0" y="6445998"/>
            <a:ext cx="2961977"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545250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928726"/>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2900" y="458146"/>
            <a:ext cx="3000373" cy="16797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42900" y="2272881"/>
            <a:ext cx="3000373" cy="378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3639992" y="1"/>
            <a:ext cx="5504007"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0" y="6445998"/>
            <a:ext cx="3000375"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363699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264005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5804942" y="458145"/>
            <a:ext cx="2932152" cy="1485873"/>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5451297"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804941" y="2463790"/>
            <a:ext cx="2932151"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0" y="6445998"/>
            <a:ext cx="2961977"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545351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5420565" y="2212509"/>
            <a:ext cx="370149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61567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2900" y="3959530"/>
            <a:ext cx="2634307" cy="2199864"/>
          </a:xfrm>
        </p:spPr>
        <p:txBody>
          <a:bodyPr anchor="t"/>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643" y="0"/>
            <a:ext cx="9144000" cy="364897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542710" y="3959530"/>
            <a:ext cx="5258387" cy="2369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1" y="6445998"/>
            <a:ext cx="2657474"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8" name="Straight Connector 7">
            <a:extLst>
              <a:ext uri="{FF2B5EF4-FFF2-40B4-BE49-F238E27FC236}">
                <a16:creationId xmlns:a16="http://schemas.microsoft.com/office/drawing/2014/main" id="{2FF81FBD-8D67-B5E4-E22E-74E98EF89F80}"/>
              </a:ext>
            </a:extLst>
          </p:cNvPr>
          <p:cNvCxnSpPr>
            <a:cxnSpLocks/>
          </p:cNvCxnSpPr>
          <p:nvPr/>
        </p:nvCxnSpPr>
        <p:spPr>
          <a:xfrm>
            <a:off x="3217658" y="3648976"/>
            <a:ext cx="0" cy="320902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643" y="3654706"/>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399644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2899" y="377072"/>
            <a:ext cx="3718559"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3"/>
            <a:ext cx="4318629" cy="454645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632107" y="377072"/>
            <a:ext cx="4168991"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0" y="6445998"/>
            <a:ext cx="2961977"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3186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4318631"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05148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2901" y="4407360"/>
            <a:ext cx="2657474" cy="1732820"/>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1" y="466599"/>
            <a:ext cx="3345006" cy="3601433"/>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669476" y="788705"/>
            <a:ext cx="5047961" cy="53858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342900" y="6445998"/>
            <a:ext cx="2657475" cy="365125"/>
          </a:xfrm>
        </p:spPr>
        <p:txBody>
          <a:bodyPr/>
          <a:lstStyle/>
          <a:p>
            <a:endParaRPr lang="en-US"/>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4068031"/>
            <a:ext cx="3345006"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334500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D58D1-F636-9620-582E-41FBB707092B}"/>
              </a:ext>
            </a:extLst>
          </p:cNvPr>
          <p:cNvCxnSpPr>
            <a:cxnSpLocks/>
          </p:cNvCxnSpPr>
          <p:nvPr/>
        </p:nvCxnSpPr>
        <p:spPr>
          <a:xfrm flipH="1">
            <a:off x="0" y="459932"/>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831194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1F6A87-CC7B-D4BD-1F6A-C3948971C39D}"/>
              </a:ext>
            </a:extLst>
          </p:cNvPr>
          <p:cNvSpPr/>
          <p:nvPr/>
        </p:nvSpPr>
        <p:spPr>
          <a:xfrm>
            <a:off x="0" y="0"/>
            <a:ext cx="9144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891540" y="5264780"/>
            <a:ext cx="7358634" cy="1097280"/>
          </a:xfrm>
        </p:spPr>
        <p:txBody>
          <a:bodyPr vert="horz" lIns="91440" tIns="45720" rIns="91440" bIns="45720" rtlCol="0" anchor="ctr">
            <a:normAutofit/>
          </a:bodyPr>
          <a:lstStyle>
            <a:lvl1pPr algn="ctr">
              <a:lnSpc>
                <a:spcPct val="110000"/>
              </a:lnSpc>
              <a:defRPr lang="en-US" sz="2100" cap="all" spc="75" baseline="0" dirty="0">
                <a:solidFill>
                  <a:schemeClr val="tx2">
                    <a:lumMod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370332" y="676656"/>
            <a:ext cx="8401050" cy="4206240"/>
          </a:xfrm>
        </p:spPr>
        <p:txBody>
          <a:bodyPr vert="horz" lIns="91440" tIns="45720" rIns="91440" bIns="45720" rtlCol="0" anchor="b">
            <a:normAutofit/>
          </a:bodyPr>
          <a:lstStyle>
            <a:lvl1pPr marL="0" indent="0" algn="ctr">
              <a:lnSpc>
                <a:spcPct val="90000"/>
              </a:lnSpc>
              <a:spcBef>
                <a:spcPts val="0"/>
              </a:spcBef>
              <a:buNone/>
              <a:defRPr lang="en-US" sz="20850" dirty="0">
                <a:solidFill>
                  <a:schemeClr val="tx2">
                    <a:lumMod val="90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4AC8F0CD-CD54-4D81-AA2E-F53EC757E087}" type="datetime1">
              <a:rPr lang="en-US" smtClean="0"/>
              <a:t>10/29/2026</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10" name="Straight Connector 9">
            <a:extLst>
              <a:ext uri="{FF2B5EF4-FFF2-40B4-BE49-F238E27FC236}">
                <a16:creationId xmlns:a16="http://schemas.microsoft.com/office/drawing/2014/main" id="{85ADE133-B5D6-A1C0-6BC9-C723D008EC0E}"/>
              </a:ext>
            </a:extLst>
          </p:cNvPr>
          <p:cNvCxnSpPr>
            <a:cxnSpLocks/>
          </p:cNvCxnSpPr>
          <p:nvPr/>
        </p:nvCxnSpPr>
        <p:spPr>
          <a:xfrm flipH="1">
            <a:off x="0" y="5018669"/>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0152716"/>
      </p:ext>
    </p:extLst>
  </p:cSld>
  <p:clrMapOvr>
    <a:overrideClrMapping bg1="dk1" tx1="lt1" bg2="dk2" tx2="lt2" accent1="accent1" accent2="accent2" accent3="accent3" accent4="accent4" accent5="accent5" accent6="accent6" hlink="hlink" folHlink="folHlink"/>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FB4D75-C478-D736-9A5A-B64DEA241030}"/>
              </a:ext>
            </a:extLst>
          </p:cNvPr>
          <p:cNvSpPr/>
          <p:nvPr/>
        </p:nvSpPr>
        <p:spPr>
          <a:xfrm>
            <a:off x="0" y="0"/>
            <a:ext cx="9144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59486" y="-1133856"/>
            <a:ext cx="798957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269827" y="1493520"/>
            <a:ext cx="6604346" cy="3911600"/>
          </a:xfrm>
        </p:spPr>
        <p:txBody>
          <a:bodyPr anchor="ctr">
            <a:normAutofit/>
          </a:bodyPr>
          <a:lstStyle>
            <a:lvl1pPr marL="0" indent="0" algn="ctr">
              <a:lnSpc>
                <a:spcPct val="110000"/>
              </a:lnSpc>
              <a:buNone/>
              <a:defRPr sz="4050" b="0">
                <a:solidFill>
                  <a:schemeClr val="tx2"/>
                </a:solidFill>
                <a:latin typeface="+mj-lt"/>
              </a:defRPr>
            </a:lvl1pPr>
            <a:lvl2pPr marL="171450" indent="0" algn="ctr">
              <a:lnSpc>
                <a:spcPct val="110000"/>
              </a:lnSpc>
              <a:buNone/>
              <a:defRPr sz="3600" b="0">
                <a:solidFill>
                  <a:schemeClr val="tx2"/>
                </a:solidFill>
                <a:latin typeface="+mj-lt"/>
              </a:defRPr>
            </a:lvl2pPr>
            <a:lvl3pPr marL="342900" indent="0" algn="ctr">
              <a:lnSpc>
                <a:spcPct val="110000"/>
              </a:lnSpc>
              <a:buNone/>
              <a:defRPr sz="3300" b="0">
                <a:solidFill>
                  <a:schemeClr val="tx2"/>
                </a:solidFill>
                <a:latin typeface="+mj-lt"/>
              </a:defRPr>
            </a:lvl3pPr>
            <a:lvl4pPr marL="514350" indent="0" algn="ctr">
              <a:lnSpc>
                <a:spcPct val="110000"/>
              </a:lnSpc>
              <a:buNone/>
              <a:defRPr sz="3000" b="0">
                <a:solidFill>
                  <a:schemeClr val="tx2"/>
                </a:solidFill>
                <a:latin typeface="+mj-lt"/>
              </a:defRPr>
            </a:lvl4pPr>
            <a:lvl5pPr marL="685800" indent="0" algn="ctr">
              <a:lnSpc>
                <a:spcPct val="110000"/>
              </a:lnSpc>
              <a:buNone/>
              <a:defRPr sz="2700"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80060" y="6445998"/>
            <a:ext cx="2961977" cy="365125"/>
          </a:xfrm>
        </p:spPr>
        <p:txBody>
          <a:bodyPr/>
          <a:lstStyle>
            <a:lvl1pPr>
              <a:defRPr>
                <a:solidFill>
                  <a:schemeClr val="tx2"/>
                </a:solidFill>
              </a:defRPr>
            </a:lvl1p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1D55BAD0-F1A8-4105-907A-89693E818361}" type="datetime1">
              <a:rPr lang="en-US" smtClean="0"/>
              <a:t>10/29/2026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3429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88011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763348"/>
      </p:ext>
    </p:extLst>
  </p:cSld>
  <p:clrMapOvr>
    <a:overrideClrMapping bg1="dk1" tx1="lt1" bg2="dk2" tx2="lt2" accent1="accent1" accent2="accent2" accent3="accent3" accent4="accent4" accent5="accent5" accent6="accent6" hlink="hlink" folHlink="folHlink"/>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7DCC75-46A1-9953-9459-89672E9805A8}"/>
              </a:ext>
            </a:extLst>
          </p:cNvPr>
          <p:cNvSpPr/>
          <p:nvPr/>
        </p:nvSpPr>
        <p:spPr>
          <a:xfrm>
            <a:off x="0" y="0"/>
            <a:ext cx="9144000" cy="6858000"/>
          </a:xfrm>
          <a:prstGeom prst="rect">
            <a:avLst/>
          </a:prstGeom>
          <a:solidFill>
            <a:schemeClr val="accent1">
              <a:lumMod val="40000"/>
              <a:lumOff val="6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171576" y="5549186"/>
            <a:ext cx="6899672" cy="653184"/>
          </a:xfrm>
        </p:spPr>
        <p:txBody>
          <a:bodyPr anchor="ctr">
            <a:normAutofit/>
          </a:bodyPr>
          <a:lstStyle>
            <a:lvl1pPr>
              <a:lnSpc>
                <a:spcPct val="120000"/>
              </a:lnSpc>
              <a:defRPr sz="1350" b="1" cap="all" spc="75" baseline="0">
                <a:solidFill>
                  <a:schemeClr val="accent4">
                    <a:lumMod val="75000"/>
                  </a:schemeClr>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171576" y="823914"/>
            <a:ext cx="6899672" cy="3614737"/>
          </a:xfrm>
        </p:spPr>
        <p:txBody>
          <a:bodyPr anchor="ctr">
            <a:normAutofit/>
          </a:bodyPr>
          <a:lstStyle>
            <a:lvl1pPr marL="137160" indent="-137160">
              <a:buNone/>
              <a:defRPr sz="3000">
                <a:solidFill>
                  <a:schemeClr val="accent4">
                    <a:lumMod val="75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514350" y="6445998"/>
            <a:ext cx="2961977" cy="365125"/>
          </a:xfrm>
        </p:spPr>
        <p:txBody>
          <a:bodyPr/>
          <a:lstStyle>
            <a:lvl1pPr>
              <a:defRPr>
                <a:solidFill>
                  <a:schemeClr val="tx2"/>
                </a:solidFill>
              </a:defRPr>
            </a:lvl1pPr>
          </a:lstStyle>
          <a:p>
            <a:endParaRPr lang="en-US"/>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1D55BAD0-F1A8-4105-907A-89693E818361}" type="datetime1">
              <a:rPr lang="en-US" smtClean="0"/>
              <a:t>10/29/2026</a:t>
            </a:fld>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6" name="Straight Connector 5">
            <a:extLst>
              <a:ext uri="{FF2B5EF4-FFF2-40B4-BE49-F238E27FC236}">
                <a16:creationId xmlns:a16="http://schemas.microsoft.com/office/drawing/2014/main" id="{741338F2-C5CE-45A7-7748-138B348BA1E7}"/>
              </a:ext>
            </a:extLst>
          </p:cNvPr>
          <p:cNvCxnSpPr>
            <a:cxnSpLocks/>
          </p:cNvCxnSpPr>
          <p:nvPr/>
        </p:nvCxnSpPr>
        <p:spPr>
          <a:xfrm>
            <a:off x="3429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4CFB94-8AB3-65DB-0B12-EC4F7DAAEBF7}"/>
              </a:ext>
            </a:extLst>
          </p:cNvPr>
          <p:cNvCxnSpPr>
            <a:cxnSpLocks/>
          </p:cNvCxnSpPr>
          <p:nvPr/>
        </p:nvCxnSpPr>
        <p:spPr>
          <a:xfrm flipH="1">
            <a:off x="0" y="5043721"/>
            <a:ext cx="9144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772216"/>
      </p:ext>
    </p:extLst>
  </p:cSld>
  <p:clrMapOvr>
    <a:overrideClrMapping bg1="lt1" tx1="dk1" bg2="lt2" tx2="dk2" accent1="accent1" accent2="accent2" accent3="accent3" accent4="accent4" accent5="accent5" accent6="accent6" hlink="hlink" folHlink="folHlink"/>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7BF6-CDFA-AAF4-F7FD-F4F8D06FF275}"/>
              </a:ext>
            </a:extLst>
          </p:cNvPr>
          <p:cNvSpPr>
            <a:spLocks noGrp="1"/>
          </p:cNvSpPr>
          <p:nvPr>
            <p:ph type="title"/>
          </p:nvPr>
        </p:nvSpPr>
        <p:spPr>
          <a:xfrm>
            <a:off x="342900" y="275309"/>
            <a:ext cx="8458200" cy="914400"/>
          </a:xfrm>
        </p:spPr>
        <p:txBody>
          <a:bodyPr anchor="ctr"/>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EAB1904-05A3-AF54-90B7-8B4E5E9BFC62}"/>
              </a:ext>
            </a:extLst>
          </p:cNvPr>
          <p:cNvSpPr>
            <a:spLocks noGrp="1"/>
          </p:cNvSpPr>
          <p:nvPr>
            <p:ph sz="quarter" idx="15"/>
          </p:nvPr>
        </p:nvSpPr>
        <p:spPr>
          <a:xfrm>
            <a:off x="341710" y="1677989"/>
            <a:ext cx="3886200"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0D15555F-2C1E-04D7-CE37-D06ABFB5685F}"/>
              </a:ext>
            </a:extLst>
          </p:cNvPr>
          <p:cNvSpPr>
            <a:spLocks noGrp="1"/>
          </p:cNvSpPr>
          <p:nvPr>
            <p:ph sz="quarter" idx="16"/>
          </p:nvPr>
        </p:nvSpPr>
        <p:spPr>
          <a:xfrm>
            <a:off x="4914900" y="1677988"/>
            <a:ext cx="3885010" cy="4498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1B108197-F703-726D-4372-C7520052DC70}"/>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F85FAA39-5E1E-3A94-5A04-C36BA19E34ED}"/>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7" name="Slide Number Placeholder 6">
            <a:extLst>
              <a:ext uri="{FF2B5EF4-FFF2-40B4-BE49-F238E27FC236}">
                <a16:creationId xmlns:a16="http://schemas.microsoft.com/office/drawing/2014/main" id="{ACE80595-19B6-01B9-FCF5-F94B0C1BBAA2}"/>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9" name="Straight Connector 8">
            <a:extLst>
              <a:ext uri="{FF2B5EF4-FFF2-40B4-BE49-F238E27FC236}">
                <a16:creationId xmlns:a16="http://schemas.microsoft.com/office/drawing/2014/main" id="{52C5098A-8A29-951C-ABCF-B4C329C3A94F}"/>
              </a:ext>
            </a:extLst>
          </p:cNvPr>
          <p:cNvCxnSpPr>
            <a:cxnSpLocks/>
          </p:cNvCxnSpPr>
          <p:nvPr/>
        </p:nvCxnSpPr>
        <p:spPr>
          <a:xfrm>
            <a:off x="4572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4A1D01-2B46-73F0-8DC7-926AA95F7DFC}"/>
              </a:ext>
            </a:extLst>
          </p:cNvPr>
          <p:cNvCxnSpPr>
            <a:cxnSpLocks/>
          </p:cNvCxnSpPr>
          <p:nvPr/>
        </p:nvCxnSpPr>
        <p:spPr>
          <a:xfrm flipH="1">
            <a:off x="0" y="1362719"/>
            <a:ext cx="915003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81209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27A1-B3E2-4312-9475-76586DB132FF}"/>
              </a:ext>
            </a:extLst>
          </p:cNvPr>
          <p:cNvSpPr>
            <a:spLocks noGrp="1"/>
          </p:cNvSpPr>
          <p:nvPr>
            <p:ph type="title"/>
          </p:nvPr>
        </p:nvSpPr>
        <p:spPr>
          <a:xfrm>
            <a:off x="342899" y="276838"/>
            <a:ext cx="8455914" cy="914400"/>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25FD6984-5D8F-6F35-3DC2-352D46E75874}"/>
              </a:ext>
            </a:extLst>
          </p:cNvPr>
          <p:cNvSpPr>
            <a:spLocks noGrp="1"/>
          </p:cNvSpPr>
          <p:nvPr>
            <p:ph type="body" idx="1"/>
          </p:nvPr>
        </p:nvSpPr>
        <p:spPr>
          <a:xfrm>
            <a:off x="342899" y="1475623"/>
            <a:ext cx="3888486" cy="676690"/>
          </a:xfrm>
        </p:spPr>
        <p:txBody>
          <a:bodyPr anchor="ctr">
            <a:normAutofit/>
          </a:bodyPr>
          <a:lstStyle>
            <a:lvl1pPr marL="0" indent="0">
              <a:buNone/>
              <a:defRPr sz="1350" b="0" cap="all" spc="12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9CD5136-48A0-D788-8CE2-627309A00EC8}"/>
              </a:ext>
            </a:extLst>
          </p:cNvPr>
          <p:cNvSpPr>
            <a:spLocks noGrp="1"/>
          </p:cNvSpPr>
          <p:nvPr>
            <p:ph sz="quarter" idx="15"/>
          </p:nvPr>
        </p:nvSpPr>
        <p:spPr>
          <a:xfrm>
            <a:off x="342900" y="2522539"/>
            <a:ext cx="3883819"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807CEA6-7FDB-2A72-485B-D38A79C1826D}"/>
              </a:ext>
            </a:extLst>
          </p:cNvPr>
          <p:cNvSpPr>
            <a:spLocks noGrp="1"/>
          </p:cNvSpPr>
          <p:nvPr>
            <p:ph type="body" sz="quarter" idx="3"/>
          </p:nvPr>
        </p:nvSpPr>
        <p:spPr>
          <a:xfrm>
            <a:off x="4917186" y="1475622"/>
            <a:ext cx="3888486" cy="676690"/>
          </a:xfrm>
        </p:spPr>
        <p:txBody>
          <a:bodyPr anchor="ctr">
            <a:normAutofit/>
          </a:bodyPr>
          <a:lstStyle>
            <a:lvl1pPr marL="0" indent="0">
              <a:buNone/>
              <a:defRPr sz="1350" b="0" cap="all" spc="12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4" name="Content Placeholder 13">
            <a:extLst>
              <a:ext uri="{FF2B5EF4-FFF2-40B4-BE49-F238E27FC236}">
                <a16:creationId xmlns:a16="http://schemas.microsoft.com/office/drawing/2014/main" id="{FC4D723F-4492-3B3B-CE74-0959714EEB14}"/>
              </a:ext>
            </a:extLst>
          </p:cNvPr>
          <p:cNvSpPr>
            <a:spLocks noGrp="1"/>
          </p:cNvSpPr>
          <p:nvPr>
            <p:ph sz="quarter" idx="16"/>
          </p:nvPr>
        </p:nvSpPr>
        <p:spPr>
          <a:xfrm>
            <a:off x="4917282" y="2522539"/>
            <a:ext cx="3881437"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3FA108E0-63AE-4B5C-404F-AD0FEC4AB8B8}"/>
              </a:ext>
            </a:extLst>
          </p:cNvPr>
          <p:cNvSpPr>
            <a:spLocks noGrp="1"/>
          </p:cNvSpPr>
          <p:nvPr>
            <p:ph type="ftr" sz="quarter" idx="11"/>
          </p:nvPr>
        </p:nvSpPr>
        <p:spPr/>
        <p:txBody>
          <a:bodyPr/>
          <a:lstStyle/>
          <a:p>
            <a:endParaRPr lang="en-US"/>
          </a:p>
        </p:txBody>
      </p:sp>
      <p:sp>
        <p:nvSpPr>
          <p:cNvPr id="10" name="Date Placeholder 9">
            <a:extLst>
              <a:ext uri="{FF2B5EF4-FFF2-40B4-BE49-F238E27FC236}">
                <a16:creationId xmlns:a16="http://schemas.microsoft.com/office/drawing/2014/main" id="{42E2EB77-3CF8-CDC9-D0D4-1AC07FC535D4}"/>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15" name="Slide Number Placeholder 14">
            <a:extLst>
              <a:ext uri="{FF2B5EF4-FFF2-40B4-BE49-F238E27FC236}">
                <a16:creationId xmlns:a16="http://schemas.microsoft.com/office/drawing/2014/main" id="{6918C09E-FCA3-F1F6-7408-40D98FCEA9FD}"/>
              </a:ext>
            </a:extLst>
          </p:cNvPr>
          <p:cNvSpPr>
            <a:spLocks noGrp="1"/>
          </p:cNvSpPr>
          <p:nvPr>
            <p:ph type="sldNum" sz="quarter" idx="12"/>
          </p:nvPr>
        </p:nvSpPr>
        <p:spPr/>
        <p:txBody>
          <a:bodyPr/>
          <a:lstStyle/>
          <a:p>
            <a:fld id="{1DE9EE3C-9300-479F-BEDE-FEAFC3F017CF}" type="slidenum">
              <a:rPr lang="en-US" smtClean="0"/>
              <a:t>‹#›</a:t>
            </a:fld>
            <a:endParaRPr lang="en-US"/>
          </a:p>
        </p:txBody>
      </p:sp>
      <p:cxnSp>
        <p:nvCxnSpPr>
          <p:cNvPr id="7" name="Straight Connector 6">
            <a:extLst>
              <a:ext uri="{FF2B5EF4-FFF2-40B4-BE49-F238E27FC236}">
                <a16:creationId xmlns:a16="http://schemas.microsoft.com/office/drawing/2014/main" id="{354F547E-1AC1-2FFD-3E17-DC3F25B07823}"/>
              </a:ext>
            </a:extLst>
          </p:cNvPr>
          <p:cNvCxnSpPr>
            <a:cxnSpLocks/>
          </p:cNvCxnSpPr>
          <p:nvPr/>
        </p:nvCxnSpPr>
        <p:spPr>
          <a:xfrm>
            <a:off x="4572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695E25D-D4B1-2002-F8AB-8B987C1683D9}"/>
              </a:ext>
            </a:extLst>
          </p:cNvPr>
          <p:cNvCxnSpPr>
            <a:cxnSpLocks/>
          </p:cNvCxnSpPr>
          <p:nvPr/>
        </p:nvCxnSpPr>
        <p:spPr>
          <a:xfrm flipH="1">
            <a:off x="0" y="2268129"/>
            <a:ext cx="9144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335EA16-C700-BA75-F075-2E4BC3EAFBE2}"/>
              </a:ext>
            </a:extLst>
          </p:cNvPr>
          <p:cNvCxnSpPr>
            <a:cxnSpLocks/>
          </p:cNvCxnSpPr>
          <p:nvPr/>
        </p:nvCxnSpPr>
        <p:spPr>
          <a:xfrm flipH="1">
            <a:off x="0" y="1362719"/>
            <a:ext cx="915003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1925173"/>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52C1-DD73-A90F-46E0-33A4D558013C}"/>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238F8C10-87B8-01D2-2FEE-DAC41B9CF7CE}"/>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225E57E-7F73-3825-2158-80859BAD43A4}"/>
              </a:ext>
            </a:extLst>
          </p:cNvPr>
          <p:cNvSpPr>
            <a:spLocks noGrp="1"/>
          </p:cNvSpPr>
          <p:nvPr>
            <p:ph type="dt" sz="half" idx="10"/>
          </p:nvPr>
        </p:nvSpPr>
        <p:spPr/>
        <p:txBody>
          <a:bodyPr/>
          <a:lstStyle/>
          <a:p>
            <a:fld id="{4B4D9154-F6C5-4623-BEE2-820CD7C78125}" type="datetime1">
              <a:rPr lang="en-US" smtClean="0"/>
              <a:t>10/29/2026</a:t>
            </a:fld>
            <a:endParaRPr lang="en-US"/>
          </a:p>
        </p:txBody>
      </p:sp>
      <p:sp>
        <p:nvSpPr>
          <p:cNvPr id="5" name="Slide Number Placeholder 4">
            <a:extLst>
              <a:ext uri="{FF2B5EF4-FFF2-40B4-BE49-F238E27FC236}">
                <a16:creationId xmlns:a16="http://schemas.microsoft.com/office/drawing/2014/main" id="{27A634BF-792D-AC8C-B0E0-492263401E1B}"/>
              </a:ext>
            </a:extLst>
          </p:cNvPr>
          <p:cNvSpPr>
            <a:spLocks noGrp="1"/>
          </p:cNvSpPr>
          <p:nvPr>
            <p:ph type="sldNum" sz="quarter" idx="12"/>
          </p:nvPr>
        </p:nvSpPr>
        <p:spPr/>
        <p:txBody>
          <a:bodyPr/>
          <a:lstStyle/>
          <a:p>
            <a:fld id="{1DE9EE3C-9300-479F-BEDE-FEAFC3F017CF}" type="slidenum">
              <a:rPr lang="en-US" smtClean="0"/>
              <a:t>‹#›</a:t>
            </a:fld>
            <a:endParaRPr lang="en-US"/>
          </a:p>
        </p:txBody>
      </p:sp>
    </p:spTree>
    <p:extLst>
      <p:ext uri="{BB962C8B-B14F-4D97-AF65-F5344CB8AC3E}">
        <p14:creationId xmlns:p14="http://schemas.microsoft.com/office/powerpoint/2010/main" val="22106397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51370D-0A93-44DD-E049-EF3265B73F77}"/>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B6FF00A2-5853-30A7-62F5-7C7CB5A22191}"/>
              </a:ext>
            </a:extLst>
          </p:cNvPr>
          <p:cNvSpPr>
            <a:spLocks noGrp="1"/>
          </p:cNvSpPr>
          <p:nvPr>
            <p:ph type="dt" sz="half" idx="10"/>
          </p:nvPr>
        </p:nvSpPr>
        <p:spPr/>
        <p:txBody>
          <a:bodyPr/>
          <a:lstStyle/>
          <a:p>
            <a:fld id="{1D55BAD0-F1A8-4105-907A-89693E818361}" type="datetime1">
              <a:rPr lang="en-US" smtClean="0"/>
              <a:t>10/29/2026</a:t>
            </a:fld>
            <a:endParaRPr lang="en-US"/>
          </a:p>
        </p:txBody>
      </p:sp>
      <p:sp>
        <p:nvSpPr>
          <p:cNvPr id="4" name="Slide Number Placeholder 3">
            <a:extLst>
              <a:ext uri="{FF2B5EF4-FFF2-40B4-BE49-F238E27FC236}">
                <a16:creationId xmlns:a16="http://schemas.microsoft.com/office/drawing/2014/main" id="{ED3E97DA-A7DF-E3FF-8937-F6A36D17F59B}"/>
              </a:ext>
            </a:extLst>
          </p:cNvPr>
          <p:cNvSpPr>
            <a:spLocks noGrp="1"/>
          </p:cNvSpPr>
          <p:nvPr>
            <p:ph type="sldNum" sz="quarter" idx="12"/>
          </p:nvPr>
        </p:nvSpPr>
        <p:spPr/>
        <p:txBody>
          <a:bodyPr/>
          <a:lstStyle/>
          <a:p>
            <a:fld id="{1DE9EE3C-9300-479F-BEDE-FEAFC3F017CF}" type="slidenum">
              <a:rPr lang="en-US" smtClean="0"/>
              <a:t>‹#›</a:t>
            </a:fld>
            <a:endParaRPr lang="en-US"/>
          </a:p>
        </p:txBody>
      </p:sp>
    </p:spTree>
    <p:extLst>
      <p:ext uri="{BB962C8B-B14F-4D97-AF65-F5344CB8AC3E}">
        <p14:creationId xmlns:p14="http://schemas.microsoft.com/office/powerpoint/2010/main" val="3577489135"/>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319627-2791-E32D-91B0-857B27F822FB}"/>
              </a:ext>
            </a:extLst>
          </p:cNvPr>
          <p:cNvSpPr/>
          <p:nvPr/>
        </p:nvSpPr>
        <p:spPr>
          <a:xfrm>
            <a:off x="0" y="0"/>
            <a:ext cx="9144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42900" y="1034474"/>
            <a:ext cx="8341881" cy="1993399"/>
          </a:xfrm>
        </p:spPr>
        <p:txBody>
          <a:bodyPr anchor="b">
            <a:normAutofit/>
          </a:bodyPr>
          <a:lstStyle>
            <a:lvl1pPr>
              <a:defRPr sz="45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42900" y="3528207"/>
            <a:ext cx="8341882" cy="2754253"/>
          </a:xfrm>
        </p:spPr>
        <p:txBody>
          <a:bodyPr vert="horz" lIns="91440" tIns="45720" rIns="91440" bIns="45720" rtlCol="0">
            <a:normAutofit/>
          </a:bodyPr>
          <a:lstStyle>
            <a:lvl1pPr marL="0" indent="0">
              <a:buNone/>
              <a:defRPr lang="en-US" dirty="0">
                <a:solidFill>
                  <a:schemeClr val="tx2"/>
                </a:solidFill>
              </a:defRPr>
            </a:lvl1pPr>
            <a:lvl2pPr marL="171450" indent="0">
              <a:buNone/>
              <a:defRPr lang="en-US" dirty="0">
                <a:solidFill>
                  <a:schemeClr val="tx2"/>
                </a:solidFill>
              </a:defRPr>
            </a:lvl2pPr>
            <a:lvl3pPr marL="342900" indent="0">
              <a:buNone/>
              <a:defRPr lang="en-US" dirty="0">
                <a:solidFill>
                  <a:schemeClr val="tx2"/>
                </a:solidFill>
              </a:defRPr>
            </a:lvl3pPr>
            <a:lvl4pPr marL="514350" indent="0">
              <a:buNone/>
              <a:defRPr lang="en-US" dirty="0">
                <a:solidFill>
                  <a:schemeClr val="tx2"/>
                </a:solidFill>
              </a:defRPr>
            </a:lvl4pPr>
            <a:lvl5pPr marL="6858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342900" y="6445998"/>
            <a:ext cx="2961977"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9144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3694738"/>
      </p:ext>
    </p:extLst>
  </p:cSld>
  <p:clrMapOvr>
    <a:overrideClrMapping bg1="lt1" tx1="dk1" bg2="lt2" tx2="dk2" accent1="accent1" accent2="accent2" accent3="accent3" accent4="accent4" accent5="accent5" accent6="accent6" hlink="hlink" folHlink="folHlink"/>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Conclusion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CD7571-736E-B4CB-34E0-C8B31B5A98C2}"/>
              </a:ext>
            </a:extLst>
          </p:cNvPr>
          <p:cNvSpPr/>
          <p:nvPr/>
        </p:nvSpPr>
        <p:spPr>
          <a:xfrm>
            <a:off x="0" y="0"/>
            <a:ext cx="9144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42900" y="1034474"/>
            <a:ext cx="5076145" cy="1993399"/>
          </a:xfrm>
        </p:spPr>
        <p:txBody>
          <a:bodyPr anchor="b">
            <a:normAutofit/>
          </a:bodyPr>
          <a:lstStyle>
            <a:lvl1pPr>
              <a:defRPr sz="45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42900" y="3528207"/>
            <a:ext cx="5076145" cy="1794899"/>
          </a:xfrm>
        </p:spPr>
        <p:txBody>
          <a:bodyPr vert="horz" lIns="91440" tIns="45720" rIns="91440" bIns="45720" rtlCol="0">
            <a:normAutofit/>
          </a:bodyPr>
          <a:lstStyle>
            <a:lvl1pPr marL="0" indent="0">
              <a:buNone/>
              <a:defRPr lang="en-US" dirty="0">
                <a:solidFill>
                  <a:schemeClr val="tx2"/>
                </a:solidFill>
              </a:defRPr>
            </a:lvl1pPr>
            <a:lvl2pPr marL="171450" indent="0">
              <a:buNone/>
              <a:defRPr lang="en-US" dirty="0">
                <a:solidFill>
                  <a:schemeClr val="tx2"/>
                </a:solidFill>
              </a:defRPr>
            </a:lvl2pPr>
            <a:lvl3pPr marL="342900" indent="0">
              <a:buNone/>
              <a:defRPr lang="en-US" dirty="0">
                <a:solidFill>
                  <a:schemeClr val="tx2"/>
                </a:solidFill>
              </a:defRPr>
            </a:lvl3pPr>
            <a:lvl4pPr marL="514350" indent="0">
              <a:buNone/>
              <a:defRPr lang="en-US" dirty="0">
                <a:solidFill>
                  <a:schemeClr val="tx2"/>
                </a:solidFill>
              </a:defRPr>
            </a:lvl4pPr>
            <a:lvl5pPr marL="6858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342900" y="6445998"/>
            <a:ext cx="2961977"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1DE9EE3C-9300-479F-BEDE-FEAFC3F017CF}" type="slidenum">
              <a:rPr lang="en-US" smtClean="0"/>
              <a:t>‹#›</a:t>
            </a:fld>
            <a:endParaRPr lang="en-US"/>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9144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3429872"/>
      </p:ext>
    </p:extLst>
  </p:cSld>
  <p:clrMapOvr>
    <a:overrideClrMapping bg1="lt1" tx1="dk1" bg2="lt2" tx2="dk2" accent1="accent1" accent2="accent2" accent3="accent3" accent4="accent4" accent5="accent5" accent6="accent6" hlink="hlink" folHlink="folHlink"/>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57148D-D60C-3359-4AC2-15A43E221742}"/>
              </a:ext>
            </a:extLst>
          </p:cNvPr>
          <p:cNvSpPr>
            <a:spLocks noGrp="1"/>
          </p:cNvSpPr>
          <p:nvPr>
            <p:ph type="title"/>
          </p:nvPr>
        </p:nvSpPr>
        <p:spPr>
          <a:xfrm>
            <a:off x="342900" y="533401"/>
            <a:ext cx="7886700" cy="115728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1A8731C-FCAE-A05A-5A11-57005B86ABD4}"/>
              </a:ext>
            </a:extLst>
          </p:cNvPr>
          <p:cNvSpPr>
            <a:spLocks noGrp="1"/>
          </p:cNvSpPr>
          <p:nvPr>
            <p:ph type="body" idx="1"/>
          </p:nvPr>
        </p:nvSpPr>
        <p:spPr>
          <a:xfrm>
            <a:off x="34290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4952E70-B2DF-717F-6373-70A688FAD82F}"/>
              </a:ext>
            </a:extLst>
          </p:cNvPr>
          <p:cNvSpPr>
            <a:spLocks noGrp="1"/>
          </p:cNvSpPr>
          <p:nvPr>
            <p:ph type="ftr" sz="quarter" idx="3"/>
          </p:nvPr>
        </p:nvSpPr>
        <p:spPr>
          <a:xfrm>
            <a:off x="342900" y="6445998"/>
            <a:ext cx="2961977" cy="365125"/>
          </a:xfrm>
          <a:prstGeom prst="rect">
            <a:avLst/>
          </a:prstGeom>
        </p:spPr>
        <p:txBody>
          <a:bodyPr vert="horz" lIns="91440" tIns="45720" rIns="91440" bIns="45720" rtlCol="0" anchor="ctr"/>
          <a:lstStyle>
            <a:lvl1pPr algn="l">
              <a:defRPr sz="675">
                <a:solidFill>
                  <a:schemeClr val="tx1">
                    <a:lumMod val="95000"/>
                    <a:lumOff val="5000"/>
                  </a:schemeClr>
                </a:solidFill>
              </a:defRPr>
            </a:lvl1pPr>
          </a:lstStyle>
          <a:p>
            <a:endParaRPr lang="en-US"/>
          </a:p>
        </p:txBody>
      </p:sp>
      <p:sp>
        <p:nvSpPr>
          <p:cNvPr id="4" name="Date Placeholder 3">
            <a:extLst>
              <a:ext uri="{FF2B5EF4-FFF2-40B4-BE49-F238E27FC236}">
                <a16:creationId xmlns:a16="http://schemas.microsoft.com/office/drawing/2014/main" id="{225215E5-6146-14C5-665E-EF04630DCB32}"/>
              </a:ext>
            </a:extLst>
          </p:cNvPr>
          <p:cNvSpPr>
            <a:spLocks noGrp="1"/>
          </p:cNvSpPr>
          <p:nvPr>
            <p:ph type="dt" sz="half" idx="2"/>
          </p:nvPr>
        </p:nvSpPr>
        <p:spPr>
          <a:xfrm>
            <a:off x="7303196" y="6445998"/>
            <a:ext cx="1381586" cy="365125"/>
          </a:xfrm>
          <a:prstGeom prst="rect">
            <a:avLst/>
          </a:prstGeom>
        </p:spPr>
        <p:txBody>
          <a:bodyPr vert="horz" lIns="91440" tIns="45720" rIns="91440" bIns="45720" rtlCol="0" anchor="ctr"/>
          <a:lstStyle>
            <a:lvl1pPr algn="r">
              <a:defRPr sz="675">
                <a:solidFill>
                  <a:schemeClr val="tx1">
                    <a:lumMod val="95000"/>
                    <a:lumOff val="5000"/>
                  </a:schemeClr>
                </a:solidFill>
              </a:defRPr>
            </a:lvl1pPr>
          </a:lstStyle>
          <a:p>
            <a:fld id="{1D55BAD0-F1A8-4105-907A-89693E818361}" type="datetime1">
              <a:rPr lang="en-US" smtClean="0"/>
              <a:t>10/29/2026</a:t>
            </a:fld>
            <a:endParaRPr lang="en-US"/>
          </a:p>
        </p:txBody>
      </p:sp>
      <p:sp>
        <p:nvSpPr>
          <p:cNvPr id="6" name="Slide Number Placeholder 5">
            <a:extLst>
              <a:ext uri="{FF2B5EF4-FFF2-40B4-BE49-F238E27FC236}">
                <a16:creationId xmlns:a16="http://schemas.microsoft.com/office/drawing/2014/main" id="{20E8FA3A-8706-3F4B-41CC-B024431F6200}"/>
              </a:ext>
            </a:extLst>
          </p:cNvPr>
          <p:cNvSpPr>
            <a:spLocks noGrp="1"/>
          </p:cNvSpPr>
          <p:nvPr>
            <p:ph type="sldNum" sz="quarter" idx="4"/>
          </p:nvPr>
        </p:nvSpPr>
        <p:spPr>
          <a:xfrm>
            <a:off x="8801100" y="6445998"/>
            <a:ext cx="342900" cy="365125"/>
          </a:xfrm>
          <a:prstGeom prst="rect">
            <a:avLst/>
          </a:prstGeom>
        </p:spPr>
        <p:txBody>
          <a:bodyPr vert="horz" lIns="91440" tIns="45720" rIns="91440" bIns="45720" rtlCol="0" anchor="ctr"/>
          <a:lstStyle>
            <a:lvl1pPr algn="ctr">
              <a:defRPr sz="675">
                <a:solidFill>
                  <a:schemeClr val="tx1">
                    <a:lumMod val="95000"/>
                    <a:lumOff val="5000"/>
                  </a:schemeClr>
                </a:solidFill>
              </a:defRPr>
            </a:lvl1pPr>
          </a:lstStyle>
          <a:p>
            <a:fld id="{1DE9EE3C-9300-479F-BEDE-FEAFC3F017CF}" type="slidenum">
              <a:rPr lang="en-US" smtClean="0"/>
              <a:t>‹#›</a:t>
            </a:fld>
            <a:endParaRPr lang="en-US"/>
          </a:p>
        </p:txBody>
      </p:sp>
    </p:spTree>
    <p:extLst>
      <p:ext uri="{BB962C8B-B14F-4D97-AF65-F5344CB8AC3E}">
        <p14:creationId xmlns:p14="http://schemas.microsoft.com/office/powerpoint/2010/main" val="162396472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Lst>
  <p:hf hdr="0" ftr="0" dt="0"/>
  <p:txStyles>
    <p:titleStyle>
      <a:lvl1pPr algn="l" defTabSz="6858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350" kern="1200">
          <a:solidFill>
            <a:schemeClr val="tx2"/>
          </a:solidFill>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200" kern="1200">
          <a:solidFill>
            <a:schemeClr val="tx2"/>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08">
          <p15:clr>
            <a:srgbClr val="F26B43"/>
          </p15:clr>
        </p15:guide>
        <p15:guide id="3" pos="4872">
          <p15:clr>
            <a:srgbClr val="F26B43"/>
          </p15:clr>
        </p15:guide>
        <p15:guide id="4" pos="5160">
          <p15:clr>
            <a:srgbClr val="F26B43"/>
          </p15:clr>
        </p15:guide>
        <p15:guide id="5" pos="2520">
          <p15:clr>
            <a:srgbClr val="F26B43"/>
          </p15:clr>
        </p15:guide>
        <p15:guide id="6" pos="45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ttps://www.commonwealthu.edu/offices-directory/financial-services/travel-management"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commonwealthu.edu/offices-directory/financial-services/travel-management"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passhe.edu/policies/documents/BOG_Policies/Policy%201986-07-A.pdf"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bnm.com/images/07_ENT_CMY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396457"/>
            <a:ext cx="5410200" cy="10804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1867044-6CED-5926-9AB5-897563D327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
        <p:nvSpPr>
          <p:cNvPr id="8" name="TextBox 7">
            <a:extLst>
              <a:ext uri="{FF2B5EF4-FFF2-40B4-BE49-F238E27FC236}">
                <a16:creationId xmlns:a16="http://schemas.microsoft.com/office/drawing/2014/main" id="{377C1026-2E97-4057-2B1C-CAB30CD1906A}"/>
              </a:ext>
            </a:extLst>
          </p:cNvPr>
          <p:cNvSpPr txBox="1"/>
          <p:nvPr/>
        </p:nvSpPr>
        <p:spPr>
          <a:xfrm>
            <a:off x="457199" y="1981200"/>
            <a:ext cx="8229601" cy="3431709"/>
          </a:xfrm>
          <a:prstGeom prst="rect">
            <a:avLst/>
          </a:prstGeom>
          <a:noFill/>
        </p:spPr>
        <p:txBody>
          <a:bodyPr wrap="square" rtlCol="0">
            <a:spAutoFit/>
          </a:bodyPr>
          <a:lstStyle/>
          <a:p>
            <a:pPr algn="ctr"/>
            <a:r>
              <a:rPr lang="en-US" sz="5000" b="1" dirty="0">
                <a:latin typeface="Calibri" panose="020F0502020204030204" pitchFamily="34" charset="0"/>
                <a:ea typeface="Calibri" panose="020F0502020204030204" pitchFamily="34" charset="0"/>
                <a:cs typeface="Calibri" panose="020F0502020204030204" pitchFamily="34" charset="0"/>
              </a:rPr>
              <a:t>Enterprise Vehicle Rental and Travel Information Overview </a:t>
            </a:r>
          </a:p>
          <a:p>
            <a:pPr algn="ctr"/>
            <a:endParaRPr lang="en-US" b="1" dirty="0">
              <a:latin typeface="Calibri" panose="020F0502020204030204" pitchFamily="34" charset="0"/>
              <a:ea typeface="Calibri" panose="020F0502020204030204" pitchFamily="34" charset="0"/>
              <a:cs typeface="Calibri" panose="020F0502020204030204" pitchFamily="34" charset="0"/>
            </a:endParaRPr>
          </a:p>
          <a:p>
            <a:pPr algn="ctr"/>
            <a:endParaRPr lang="en-US" b="1" dirty="0">
              <a:latin typeface="Calibri" panose="020F0502020204030204" pitchFamily="34" charset="0"/>
              <a:ea typeface="Calibri" panose="020F0502020204030204" pitchFamily="34" charset="0"/>
              <a:cs typeface="Calibri" panose="020F0502020204030204" pitchFamily="34" charset="0"/>
            </a:endParaRPr>
          </a:p>
          <a:p>
            <a:pPr algn="ctr"/>
            <a:endParaRPr lang="en-US" b="1" dirty="0">
              <a:latin typeface="Calibri" panose="020F0502020204030204" pitchFamily="34" charset="0"/>
              <a:ea typeface="Calibri" panose="020F0502020204030204" pitchFamily="34" charset="0"/>
              <a:cs typeface="Calibri" panose="020F0502020204030204" pitchFamily="34" charset="0"/>
            </a:endParaRPr>
          </a:p>
          <a:p>
            <a:pPr algn="ctr"/>
            <a:r>
              <a:rPr lang="en-US" b="1" dirty="0">
                <a:latin typeface="Calibri" panose="020F0502020204030204" pitchFamily="34" charset="0"/>
                <a:ea typeface="Calibri" panose="020F0502020204030204" pitchFamily="34" charset="0"/>
                <a:cs typeface="Calibri" panose="020F0502020204030204" pitchFamily="34" charset="0"/>
              </a:rPr>
              <a:t>Additional information is located on the Accounts Payable Travel Page:</a:t>
            </a:r>
          </a:p>
          <a:p>
            <a:pPr algn="ctr"/>
            <a:r>
              <a:rPr lang="en-US" sz="1500" b="1" dirty="0">
                <a:latin typeface="Calibri" panose="020F0502020204030204" pitchFamily="34" charset="0"/>
                <a:ea typeface="Calibri" panose="020F0502020204030204" pitchFamily="34" charset="0"/>
                <a:cs typeface="Calibri" panose="020F0502020204030204" pitchFamily="34" charset="0"/>
                <a:hlinkClick r:id="rId4"/>
              </a:rPr>
              <a:t>https://www.commonwealthu.edu/offices-directory/financial-services/travel-management</a:t>
            </a:r>
            <a:endParaRPr lang="en-US" sz="1500" b="1" dirty="0">
              <a:latin typeface="Calibri" panose="020F0502020204030204" pitchFamily="34" charset="0"/>
              <a:ea typeface="Calibri" panose="020F0502020204030204" pitchFamily="34" charset="0"/>
              <a:cs typeface="Calibri" panose="020F0502020204030204" pitchFamily="34" charset="0"/>
            </a:endParaRPr>
          </a:p>
          <a:p>
            <a:pPr algn="ctr"/>
            <a:r>
              <a:rPr lang="en-US" sz="1200" i="1" dirty="0">
                <a:latin typeface="Calibri" panose="020F0502020204030204" pitchFamily="34" charset="0"/>
                <a:ea typeface="Calibri" panose="020F0502020204030204" pitchFamily="34" charset="0"/>
                <a:cs typeface="Calibri" panose="020F0502020204030204" pitchFamily="34" charset="0"/>
              </a:rPr>
              <a:t>*to make a rental reservation, you must access the Enterprise website from the AP Travel page*</a:t>
            </a:r>
          </a:p>
          <a:p>
            <a:pPr algn="ctr"/>
            <a:endParaRPr lang="en-US"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7444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B8A4C-C16A-A22F-F7F2-74F6E9F4D0E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7F4BDE5-1E15-154E-AE98-0BD074C816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
        <p:nvSpPr>
          <p:cNvPr id="6" name="TextBox 5">
            <a:extLst>
              <a:ext uri="{FF2B5EF4-FFF2-40B4-BE49-F238E27FC236}">
                <a16:creationId xmlns:a16="http://schemas.microsoft.com/office/drawing/2014/main" id="{72CEA9FC-0BB3-7174-5F92-F6D13CF820B6}"/>
              </a:ext>
            </a:extLst>
          </p:cNvPr>
          <p:cNvSpPr txBox="1"/>
          <p:nvPr/>
        </p:nvSpPr>
        <p:spPr>
          <a:xfrm>
            <a:off x="838200" y="2209800"/>
            <a:ext cx="7467600" cy="2985433"/>
          </a:xfrm>
          <a:prstGeom prst="rect">
            <a:avLst/>
          </a:prstGeom>
          <a:noFill/>
        </p:spPr>
        <p:txBody>
          <a:bodyPr wrap="square" rtlCol="0">
            <a:spAutoFit/>
          </a:bodyPr>
          <a:lstStyle/>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New model vehicles = less risk (safety) and satisfied customers;</a:t>
            </a:r>
          </a:p>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Flexible delivery- campus delivery or any nearby Enterprise branch;</a:t>
            </a:r>
          </a:p>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On-line reservations;</a:t>
            </a:r>
          </a:p>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Full collision damage waiver with no deductible;</a:t>
            </a:r>
          </a:p>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Primary third party liability protection up to $1 million in coverage;</a:t>
            </a:r>
          </a:p>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Vehicles available to switch out or change at over 7,000 locations across the United States with 24/7 access to additional roadside assistance;</a:t>
            </a:r>
          </a:p>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Frequent users have the option of </a:t>
            </a:r>
            <a:r>
              <a:rPr lang="en-US" sz="1700" dirty="0" err="1">
                <a:latin typeface="Calibri" panose="020F0502020204030204" pitchFamily="34" charset="0"/>
                <a:ea typeface="Calibri" panose="020F0502020204030204" pitchFamily="34" charset="0"/>
                <a:cs typeface="Calibri" panose="020F0502020204030204" pitchFamily="34" charset="0"/>
              </a:rPr>
              <a:t>ePlus</a:t>
            </a:r>
            <a:r>
              <a:rPr lang="en-US" sz="1700" dirty="0">
                <a:latin typeface="Calibri" panose="020F0502020204030204" pitchFamily="34" charset="0"/>
                <a:ea typeface="Calibri" panose="020F0502020204030204" pitchFamily="34" charset="0"/>
                <a:cs typeface="Calibri" panose="020F0502020204030204" pitchFamily="34" charset="0"/>
              </a:rPr>
              <a:t> enrollment;</a:t>
            </a:r>
          </a:p>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One monthly invoice to the university;</a:t>
            </a:r>
          </a:p>
          <a:p>
            <a:pPr marL="742950" lvl="1" indent="-285750">
              <a:buFont typeface="Arial" pitchFamily="34" charset="0"/>
              <a:buChar char="•"/>
            </a:pPr>
            <a:r>
              <a:rPr lang="en-US" sz="1700" dirty="0">
                <a:latin typeface="Calibri" panose="020F0502020204030204" pitchFamily="34" charset="0"/>
                <a:ea typeface="Calibri" panose="020F0502020204030204" pitchFamily="34" charset="0"/>
                <a:cs typeface="Calibri" panose="020F0502020204030204" pitchFamily="34" charset="0"/>
              </a:rPr>
              <a:t>Used system-wide </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BC738508-7D0A-34A9-5B27-1AEF22D63B52}"/>
              </a:ext>
            </a:extLst>
          </p:cNvPr>
          <p:cNvSpPr>
            <a:spLocks noGrp="1"/>
          </p:cNvSpPr>
          <p:nvPr>
            <p:ph type="title"/>
          </p:nvPr>
        </p:nvSpPr>
        <p:spPr>
          <a:xfrm>
            <a:off x="529457" y="394921"/>
            <a:ext cx="8085086" cy="952297"/>
          </a:xfrm>
        </p:spPr>
        <p:txBody>
          <a:bodyPr>
            <a:noAutofit/>
          </a:bodyPr>
          <a:lstStyle/>
          <a:p>
            <a:r>
              <a:rPr lang="en-US" sz="3600" b="1" dirty="0">
                <a:latin typeface="Calibri" panose="020F0502020204030204" pitchFamily="34" charset="0"/>
                <a:ea typeface="Calibri" panose="020F0502020204030204" pitchFamily="34" charset="0"/>
                <a:cs typeface="Calibri" panose="020F0502020204030204" pitchFamily="34" charset="0"/>
              </a:rPr>
              <a:t>Enterprise-Rent-A-Car Benefits</a:t>
            </a:r>
            <a:endParaRPr lang="en-US" sz="3600" b="1" dirty="0">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2464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757" y="533400"/>
            <a:ext cx="8085086" cy="952297"/>
          </a:xfrm>
        </p:spPr>
        <p:txBody>
          <a:bodyPr>
            <a:noAutofit/>
          </a:bodyPr>
          <a:lstStyle/>
          <a:p>
            <a:r>
              <a:rPr lang="en-US" sz="3600" b="1" dirty="0">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Who can drive a University Owned or  Enterprise rental vehicle?</a:t>
            </a:r>
          </a:p>
        </p:txBody>
      </p:sp>
      <p:sp>
        <p:nvSpPr>
          <p:cNvPr id="4" name="Slide Number Placeholder 3"/>
          <p:cNvSpPr>
            <a:spLocks noGrp="1"/>
          </p:cNvSpPr>
          <p:nvPr>
            <p:ph type="sldNum" sz="quarter" idx="12"/>
          </p:nvPr>
        </p:nvSpPr>
        <p:spPr/>
        <p:txBody>
          <a:bodyPr/>
          <a:lstStyle/>
          <a:p>
            <a:fld id="{1DE9EE3C-9300-479F-BEDE-FEAFC3F017CF}" type="slidenum">
              <a:rPr lang="en-US" sz="1800" smtClean="0">
                <a:latin typeface="+mn-lt"/>
              </a:rPr>
              <a:t>3</a:t>
            </a:fld>
            <a:endParaRPr lang="en-US" dirty="0">
              <a:latin typeface="+mn-lt"/>
            </a:endParaRPr>
          </a:p>
        </p:txBody>
      </p:sp>
      <p:sp>
        <p:nvSpPr>
          <p:cNvPr id="3" name="Rectangle 2"/>
          <p:cNvSpPr/>
          <p:nvPr/>
        </p:nvSpPr>
        <p:spPr>
          <a:xfrm>
            <a:off x="952500" y="1945518"/>
            <a:ext cx="7239000" cy="3477875"/>
          </a:xfrm>
          <a:prstGeom prst="rect">
            <a:avLst/>
          </a:prstGeom>
        </p:spPr>
        <p:txBody>
          <a:bodyPr wrap="square">
            <a:spAutoFit/>
          </a:bodyPr>
          <a:lstStyle/>
          <a:p>
            <a:pPr marL="285750" indent="-285750">
              <a:buClr>
                <a:schemeClr val="accent1"/>
              </a:buClr>
              <a:buFont typeface="Arial"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University-owned or Enterprise vehicles are operated for University-related purposes by designated individuals acting within the scope of their employment. The following requirements must be met in order to operate these vehicles:</a:t>
            </a:r>
          </a:p>
          <a:p>
            <a:pPr marL="1257300" lvl="2" indent="-342900">
              <a:buClr>
                <a:schemeClr val="accent1"/>
              </a:buClr>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Possess a valid license</a:t>
            </a:r>
          </a:p>
          <a:p>
            <a:pPr marL="1257300" lvl="2" indent="-342900">
              <a:buClr>
                <a:schemeClr val="accent1"/>
              </a:buClr>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Employed by Commonwealth University (including student employees)</a:t>
            </a:r>
          </a:p>
          <a:p>
            <a:pPr marL="1257300" lvl="2" indent="-342900">
              <a:buClr>
                <a:schemeClr val="accent1"/>
              </a:buClr>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Operating the vehicles are pursuant to their employment responsibilities</a:t>
            </a:r>
          </a:p>
          <a:p>
            <a:pPr marL="1257300" lvl="2" indent="-342900">
              <a:buClr>
                <a:schemeClr val="accent1"/>
              </a:buClr>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Must be 21 years old to rent a car</a:t>
            </a:r>
          </a:p>
          <a:p>
            <a:pPr marL="1257300" lvl="2" indent="-342900">
              <a:buClr>
                <a:schemeClr val="accent1"/>
              </a:buClr>
              <a:buFont typeface="+mj-lt"/>
              <a:buAutoNum type="arabicPeriod"/>
            </a:pPr>
            <a:r>
              <a:rPr lang="en-US" sz="2000" dirty="0">
                <a:latin typeface="Calibri" panose="020F0502020204030204" pitchFamily="34" charset="0"/>
                <a:ea typeface="Calibri" panose="020F0502020204030204" pitchFamily="34" charset="0"/>
                <a:cs typeface="Calibri" panose="020F0502020204030204" pitchFamily="34" charset="0"/>
              </a:rPr>
              <a:t>Must be 25 years old rent the 12 or 15 passenger vans</a:t>
            </a:r>
          </a:p>
        </p:txBody>
      </p:sp>
      <p:pic>
        <p:nvPicPr>
          <p:cNvPr id="7" name="Picture 6">
            <a:extLst>
              <a:ext uri="{FF2B5EF4-FFF2-40B4-BE49-F238E27FC236}">
                <a16:creationId xmlns:a16="http://schemas.microsoft.com/office/drawing/2014/main" id="{DEF5C0A4-7238-5ED2-EC1C-2491207531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Tree>
    <p:extLst>
      <p:ext uri="{BB962C8B-B14F-4D97-AF65-F5344CB8AC3E}">
        <p14:creationId xmlns:p14="http://schemas.microsoft.com/office/powerpoint/2010/main" val="705929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6248"/>
            <a:ext cx="8534400" cy="838200"/>
          </a:xfrm>
        </p:spPr>
        <p:txBody>
          <a:bodyPr>
            <a:noAutofit/>
          </a:bodyPr>
          <a:lstStyle/>
          <a:p>
            <a:r>
              <a:rPr lang="en-US" sz="4000" b="1" dirty="0">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Traveling with a Rental Vehicle</a:t>
            </a:r>
          </a:p>
        </p:txBody>
      </p:sp>
      <p:sp>
        <p:nvSpPr>
          <p:cNvPr id="3" name="TextBox 2"/>
          <p:cNvSpPr txBox="1"/>
          <p:nvPr/>
        </p:nvSpPr>
        <p:spPr>
          <a:xfrm>
            <a:off x="838200" y="1828800"/>
            <a:ext cx="7303394" cy="4247317"/>
          </a:xfrm>
          <a:prstGeom prst="rect">
            <a:avLst/>
          </a:prstGeom>
          <a:noFill/>
        </p:spPr>
        <p:txBody>
          <a:bodyPr wrap="square" rtlCol="0">
            <a:spAutoFit/>
          </a:bodyPr>
          <a:lstStyle/>
          <a:p>
            <a:pPr marL="514350" indent="-51435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Submit a Travel Approval Request (TAR) </a:t>
            </a:r>
          </a:p>
          <a:p>
            <a:pPr marL="971550" lvl="1" indent="-514350">
              <a:buFont typeface="+mj-lt"/>
              <a:buAutoNum type="alphaLcPeriod"/>
            </a:pPr>
            <a:r>
              <a:rPr lang="en-US" dirty="0">
                <a:latin typeface="Calibri" panose="020F0502020204030204" pitchFamily="34" charset="0"/>
                <a:ea typeface="Calibri" panose="020F0502020204030204" pitchFamily="34" charset="0"/>
                <a:cs typeface="Calibri" panose="020F0502020204030204" pitchFamily="34" charset="0"/>
              </a:rPr>
              <a:t>TAR must be approved PRIOR to reserving a rental car</a:t>
            </a:r>
          </a:p>
          <a:p>
            <a:pPr marL="971550" lvl="1" indent="-514350">
              <a:buFont typeface="+mj-lt"/>
              <a:buAutoNum type="alphaLcPeriod"/>
            </a:pPr>
            <a:r>
              <a:rPr lang="en-US" dirty="0">
                <a:latin typeface="Calibri" panose="020F0502020204030204" pitchFamily="34" charset="0"/>
                <a:ea typeface="Calibri" panose="020F0502020204030204" pitchFamily="34" charset="0"/>
                <a:cs typeface="Calibri" panose="020F0502020204030204" pitchFamily="34" charset="0"/>
              </a:rPr>
              <a:t>Use the Mileage Calculator found on the Enterprise website to determine the most economical option of either renting a vehicle or using your personal vehicle </a:t>
            </a:r>
          </a:p>
          <a:p>
            <a:pPr marL="228600" indent="-228600">
              <a:buFont typeface="+mj-lt"/>
              <a:buAutoNum type="arabicPeriod"/>
            </a:pPr>
            <a:endParaRPr lang="en-US" dirty="0">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Once TAR approved, access the Enterprise website from the AP Travel webpage to make your rental reservations </a:t>
            </a:r>
          </a:p>
          <a:p>
            <a:pPr marL="971550" lvl="1" indent="-514350">
              <a:buFont typeface="+mj-lt"/>
              <a:buAutoNum type="alphaLcPeriod"/>
            </a:pPr>
            <a:r>
              <a:rPr lang="en-US" dirty="0">
                <a:latin typeface="Calibri" panose="020F0502020204030204" pitchFamily="34" charset="0"/>
                <a:ea typeface="Calibri" panose="020F0502020204030204" pitchFamily="34" charset="0"/>
                <a:cs typeface="Calibri" panose="020F0502020204030204" pitchFamily="34" charset="0"/>
              </a:rPr>
              <a:t>Include your Trip number from your TAR on the Enterprise reservation</a:t>
            </a:r>
          </a:p>
          <a:p>
            <a:pPr marL="514350" indent="-514350">
              <a:buFont typeface="+mj-lt"/>
              <a:buAutoNum type="arabicPeriod"/>
            </a:pPr>
            <a:endParaRPr lang="en-US" dirty="0">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After trip completed, submit Travel Expense Report</a:t>
            </a:r>
          </a:p>
          <a:p>
            <a:pPr marL="971550" lvl="1" indent="-514350">
              <a:buFont typeface="+mj-lt"/>
              <a:buAutoNum type="alphaLcPeriod"/>
            </a:pPr>
            <a:r>
              <a:rPr lang="en-US" dirty="0">
                <a:latin typeface="Calibri" panose="020F0502020204030204" pitchFamily="34" charset="0"/>
                <a:ea typeface="Calibri" panose="020F0502020204030204" pitchFamily="34" charset="0"/>
                <a:cs typeface="Calibri" panose="020F0502020204030204" pitchFamily="34" charset="0"/>
              </a:rPr>
              <a:t>When entering receipts, enter your rental as “X: Paid to Vendor-Car Rental” and amount from Enterprise invoice</a:t>
            </a:r>
          </a:p>
          <a:p>
            <a:pPr>
              <a:buClr>
                <a:schemeClr val="accent1"/>
              </a:buClr>
            </a:pP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9462A755-D463-BDCF-79C4-5C56FAB170D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Tree>
    <p:extLst>
      <p:ext uri="{BB962C8B-B14F-4D97-AF65-F5344CB8AC3E}">
        <p14:creationId xmlns:p14="http://schemas.microsoft.com/office/powerpoint/2010/main" val="3874367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304800"/>
            <a:ext cx="8229600" cy="1969770"/>
          </a:xfrm>
          <a:prstGeom prst="rect">
            <a:avLst/>
          </a:prstGeom>
        </p:spPr>
        <p:txBody>
          <a:bodyPr wrap="square">
            <a:spAutoFit/>
          </a:bodyPr>
          <a:lstStyle/>
          <a:p>
            <a:r>
              <a:rPr lang="en-US" sz="4000" b="1" dirty="0">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Log-In to the Enterprise Website from the Accounts Payable Travel Page</a:t>
            </a:r>
          </a:p>
          <a:p>
            <a:endParaRPr lang="en-US" sz="2000" b="1" dirty="0">
              <a:effectLst>
                <a:outerShdw blurRad="50800" dist="38100" dir="5400000" algn="t" rotWithShape="0">
                  <a:prstClr val="black">
                    <a:alpha val="40000"/>
                  </a:prstClr>
                </a:outerShdw>
              </a:effectLst>
            </a:endParaRPr>
          </a:p>
          <a:p>
            <a:pPr algn="ctr"/>
            <a:r>
              <a:rPr lang="en-US" sz="1200" b="1" dirty="0">
                <a:hlinkClick r:id="rId2"/>
              </a:rPr>
              <a:t>https://www.commonwealthu.edu/offices-directory/financial-services/travel-management</a:t>
            </a:r>
            <a:endParaRPr lang="en-US" sz="1200" b="1" dirty="0"/>
          </a:p>
          <a:p>
            <a:pPr algn="ctr"/>
            <a:endParaRPr lang="en-US" sz="1000" dirty="0"/>
          </a:p>
        </p:txBody>
      </p:sp>
      <p:pic>
        <p:nvPicPr>
          <p:cNvPr id="5" name="Picture 4">
            <a:extLst>
              <a:ext uri="{FF2B5EF4-FFF2-40B4-BE49-F238E27FC236}">
                <a16:creationId xmlns:a16="http://schemas.microsoft.com/office/drawing/2014/main" id="{1B64D22D-5B22-CAC2-AE4E-23F955697FFA}"/>
              </a:ext>
            </a:extLst>
          </p:cNvPr>
          <p:cNvPicPr>
            <a:picLocks noChangeAspect="1"/>
          </p:cNvPicPr>
          <p:nvPr/>
        </p:nvPicPr>
        <p:blipFill>
          <a:blip r:embed="rId3"/>
          <a:stretch>
            <a:fillRect/>
          </a:stretch>
        </p:blipFill>
        <p:spPr>
          <a:xfrm>
            <a:off x="533400" y="2274570"/>
            <a:ext cx="8077200" cy="3005115"/>
          </a:xfrm>
          <a:prstGeom prst="rect">
            <a:avLst/>
          </a:prstGeom>
        </p:spPr>
      </p:pic>
      <p:pic>
        <p:nvPicPr>
          <p:cNvPr id="8" name="Picture 7">
            <a:extLst>
              <a:ext uri="{FF2B5EF4-FFF2-40B4-BE49-F238E27FC236}">
                <a16:creationId xmlns:a16="http://schemas.microsoft.com/office/drawing/2014/main" id="{F2A38451-013C-66D0-0BC2-AD1A86695F1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
        <p:nvSpPr>
          <p:cNvPr id="10" name="Arrow: Right 9">
            <a:extLst>
              <a:ext uri="{FF2B5EF4-FFF2-40B4-BE49-F238E27FC236}">
                <a16:creationId xmlns:a16="http://schemas.microsoft.com/office/drawing/2014/main" id="{E7F3EB15-F2D0-75E7-1124-33260ECC0996}"/>
              </a:ext>
            </a:extLst>
          </p:cNvPr>
          <p:cNvSpPr/>
          <p:nvPr/>
        </p:nvSpPr>
        <p:spPr>
          <a:xfrm rot="12540958">
            <a:off x="2962831" y="4757227"/>
            <a:ext cx="1752600" cy="104491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BAB9B1B-C948-8B99-3669-E149BBACFE42}"/>
              </a:ext>
            </a:extLst>
          </p:cNvPr>
          <p:cNvSpPr txBox="1"/>
          <p:nvPr/>
        </p:nvSpPr>
        <p:spPr>
          <a:xfrm>
            <a:off x="4648200" y="5559069"/>
            <a:ext cx="3165610" cy="323165"/>
          </a:xfrm>
          <a:prstGeom prst="rect">
            <a:avLst/>
          </a:prstGeom>
          <a:noFill/>
        </p:spPr>
        <p:txBody>
          <a:bodyPr wrap="none" rtlCol="0">
            <a:spAutoFit/>
          </a:bodyPr>
          <a:lstStyle/>
          <a:p>
            <a:r>
              <a:rPr lang="en-US" sz="1500" i="1" dirty="0">
                <a:latin typeface="Calibri" panose="020F0502020204030204" pitchFamily="34" charset="0"/>
                <a:ea typeface="Calibri" panose="020F0502020204030204" pitchFamily="34" charset="0"/>
                <a:cs typeface="Calibri" panose="020F0502020204030204" pitchFamily="34" charset="0"/>
              </a:rPr>
              <a:t>Click “Enterprise Vehicle Reservations”</a:t>
            </a:r>
          </a:p>
        </p:txBody>
      </p:sp>
    </p:spTree>
    <p:extLst>
      <p:ext uri="{BB962C8B-B14F-4D97-AF65-F5344CB8AC3E}">
        <p14:creationId xmlns:p14="http://schemas.microsoft.com/office/powerpoint/2010/main" val="976382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166" y="457200"/>
            <a:ext cx="7432183" cy="838200"/>
          </a:xfrm>
        </p:spPr>
        <p:txBody>
          <a:bodyPr>
            <a:normAutofit/>
          </a:bodyPr>
          <a:lstStyle/>
          <a:p>
            <a:r>
              <a:rPr lang="en-US" sz="3100" b="1" dirty="0">
                <a:solidFill>
                  <a:prstClr val="black"/>
                </a:solidFill>
                <a:effectLst>
                  <a:outerShdw blurRad="50800" dist="38100" dir="5400000" algn="t" rotWithShape="0">
                    <a:prstClr val="black">
                      <a:alpha val="40000"/>
                    </a:prstClr>
                  </a:outerShdw>
                </a:effectLst>
                <a:latin typeface="Times New Roman"/>
              </a:rPr>
              <a:t>Making Reservations with Enterprise</a:t>
            </a:r>
            <a:br>
              <a:rPr lang="en-US" sz="4400" b="1" dirty="0">
                <a:solidFill>
                  <a:prstClr val="black"/>
                </a:solidFill>
                <a:effectLst>
                  <a:outerShdw blurRad="50800" dist="38100" dir="5400000" algn="t" rotWithShape="0">
                    <a:prstClr val="black">
                      <a:alpha val="40000"/>
                    </a:prstClr>
                  </a:outerShdw>
                </a:effectLst>
                <a:latin typeface="Times New Roman"/>
              </a:rPr>
            </a:br>
            <a:endParaRPr lang="en-US" sz="2200" b="1" dirty="0">
              <a:latin typeface="+mn-lt"/>
            </a:endParaRPr>
          </a:p>
        </p:txBody>
      </p:sp>
      <p:pic>
        <p:nvPicPr>
          <p:cNvPr id="8" name="Picture 7">
            <a:extLst>
              <a:ext uri="{FF2B5EF4-FFF2-40B4-BE49-F238E27FC236}">
                <a16:creationId xmlns:a16="http://schemas.microsoft.com/office/drawing/2014/main" id="{AC38D076-BC76-0F9D-DB19-CD1D3F129362}"/>
              </a:ext>
            </a:extLst>
          </p:cNvPr>
          <p:cNvPicPr>
            <a:picLocks noChangeAspect="1"/>
          </p:cNvPicPr>
          <p:nvPr/>
        </p:nvPicPr>
        <p:blipFill>
          <a:blip r:embed="rId2"/>
          <a:stretch>
            <a:fillRect/>
          </a:stretch>
        </p:blipFill>
        <p:spPr>
          <a:xfrm>
            <a:off x="609600" y="1020056"/>
            <a:ext cx="7772400" cy="1285481"/>
          </a:xfrm>
          <a:prstGeom prst="rect">
            <a:avLst/>
          </a:prstGeom>
        </p:spPr>
      </p:pic>
      <p:sp>
        <p:nvSpPr>
          <p:cNvPr id="9" name="TextBox 8">
            <a:extLst>
              <a:ext uri="{FF2B5EF4-FFF2-40B4-BE49-F238E27FC236}">
                <a16:creationId xmlns:a16="http://schemas.microsoft.com/office/drawing/2014/main" id="{32683295-0540-8688-39F8-708CADD11228}"/>
              </a:ext>
            </a:extLst>
          </p:cNvPr>
          <p:cNvSpPr txBox="1"/>
          <p:nvPr/>
        </p:nvSpPr>
        <p:spPr>
          <a:xfrm>
            <a:off x="1219200" y="3657600"/>
            <a:ext cx="2971801" cy="646331"/>
          </a:xfrm>
          <a:prstGeom prst="rect">
            <a:avLst/>
          </a:prstGeom>
          <a:noFill/>
        </p:spPr>
        <p:txBody>
          <a:bodyPr wrap="square" rtlCol="0">
            <a:spAutoFit/>
          </a:bodyPr>
          <a:lstStyle/>
          <a:p>
            <a:pPr algn="ctr"/>
            <a:r>
              <a:rPr lang="en-US" dirty="0">
                <a:latin typeface="Calibri" panose="020F0502020204030204" pitchFamily="34" charset="0"/>
                <a:ea typeface="Calibri" panose="020F0502020204030204" pitchFamily="34" charset="0"/>
                <a:cs typeface="Calibri" panose="020F0502020204030204" pitchFamily="34" charset="0"/>
              </a:rPr>
              <a:t>Find the section specific to your campus </a:t>
            </a:r>
          </a:p>
        </p:txBody>
      </p:sp>
      <p:pic>
        <p:nvPicPr>
          <p:cNvPr id="14" name="Picture 13">
            <a:extLst>
              <a:ext uri="{FF2B5EF4-FFF2-40B4-BE49-F238E27FC236}">
                <a16:creationId xmlns:a16="http://schemas.microsoft.com/office/drawing/2014/main" id="{8B961449-7E98-40FC-54DD-7BBAA2297EB4}"/>
              </a:ext>
            </a:extLst>
          </p:cNvPr>
          <p:cNvPicPr>
            <a:picLocks noChangeAspect="1"/>
          </p:cNvPicPr>
          <p:nvPr/>
        </p:nvPicPr>
        <p:blipFill>
          <a:blip r:embed="rId3"/>
          <a:stretch>
            <a:fillRect/>
          </a:stretch>
        </p:blipFill>
        <p:spPr>
          <a:xfrm>
            <a:off x="4493845" y="2704239"/>
            <a:ext cx="4014405" cy="3788566"/>
          </a:xfrm>
          <a:prstGeom prst="rect">
            <a:avLst/>
          </a:prstGeom>
        </p:spPr>
      </p:pic>
      <p:pic>
        <p:nvPicPr>
          <p:cNvPr id="17" name="Picture 16">
            <a:extLst>
              <a:ext uri="{FF2B5EF4-FFF2-40B4-BE49-F238E27FC236}">
                <a16:creationId xmlns:a16="http://schemas.microsoft.com/office/drawing/2014/main" id="{B2495B62-35AA-0872-E6E4-5FEDECCF53B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Tree>
    <p:extLst>
      <p:ext uri="{BB962C8B-B14F-4D97-AF65-F5344CB8AC3E}">
        <p14:creationId xmlns:p14="http://schemas.microsoft.com/office/powerpoint/2010/main" val="529316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216" y="270780"/>
            <a:ext cx="7432183" cy="838200"/>
          </a:xfrm>
        </p:spPr>
        <p:txBody>
          <a:bodyPr>
            <a:normAutofit fontScale="90000"/>
          </a:bodyPr>
          <a:lstStyle/>
          <a:p>
            <a:r>
              <a:rPr lang="en-US" sz="2800" b="1" dirty="0">
                <a:solidFill>
                  <a:prstClr val="black"/>
                </a:solidFill>
                <a:effectLst>
                  <a:outerShdw blurRad="50800" dist="38100" dir="5400000" algn="t" rotWithShape="0">
                    <a:prstClr val="black">
                      <a:alpha val="40000"/>
                    </a:prstClr>
                  </a:outerShdw>
                </a:effectLst>
                <a:latin typeface="Times New Roman"/>
              </a:rPr>
              <a:t>Making Reservations with Enterprise</a:t>
            </a:r>
            <a:br>
              <a:rPr lang="en-US" sz="4000" b="1" dirty="0">
                <a:solidFill>
                  <a:prstClr val="black"/>
                </a:solidFill>
                <a:effectLst>
                  <a:outerShdw blurRad="50800" dist="38100" dir="5400000" algn="t" rotWithShape="0">
                    <a:prstClr val="black">
                      <a:alpha val="40000"/>
                    </a:prstClr>
                  </a:outerShdw>
                </a:effectLst>
                <a:latin typeface="Times New Roman"/>
              </a:rPr>
            </a:br>
            <a:endParaRPr lang="en-US" sz="3000" b="1" dirty="0">
              <a:effectLst>
                <a:outerShdw blurRad="50800" dist="38100" dir="5400000" algn="t" rotWithShape="0">
                  <a:prstClr val="black">
                    <a:alpha val="40000"/>
                  </a:prstClr>
                </a:outerShdw>
              </a:effectLst>
              <a:latin typeface="+mn-lt"/>
            </a:endParaRPr>
          </a:p>
        </p:txBody>
      </p:sp>
      <p:sp>
        <p:nvSpPr>
          <p:cNvPr id="3" name="TextBox 2"/>
          <p:cNvSpPr txBox="1"/>
          <p:nvPr/>
        </p:nvSpPr>
        <p:spPr>
          <a:xfrm>
            <a:off x="228600" y="990600"/>
            <a:ext cx="7620000" cy="1477328"/>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After finding your campus section, select which option you need – the rental to be delivered to campus, pick up rental at Enterprise location, etc. and you will be routed to the Enterprise website.</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Follow the step-by-step directions on the Enterprise-Rent-A-Car website</a:t>
            </a:r>
          </a:p>
        </p:txBody>
      </p:sp>
      <p:pic>
        <p:nvPicPr>
          <p:cNvPr id="8" name="Picture 7">
            <a:extLst>
              <a:ext uri="{FF2B5EF4-FFF2-40B4-BE49-F238E27FC236}">
                <a16:creationId xmlns:a16="http://schemas.microsoft.com/office/drawing/2014/main" id="{FC77110B-BE40-FAF4-FE43-705FAC9056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pic>
        <p:nvPicPr>
          <p:cNvPr id="10" name="Picture 9">
            <a:extLst>
              <a:ext uri="{FF2B5EF4-FFF2-40B4-BE49-F238E27FC236}">
                <a16:creationId xmlns:a16="http://schemas.microsoft.com/office/drawing/2014/main" id="{5084416E-2995-1722-87C8-686B4C07BFD7}"/>
              </a:ext>
            </a:extLst>
          </p:cNvPr>
          <p:cNvPicPr>
            <a:picLocks noChangeAspect="1"/>
          </p:cNvPicPr>
          <p:nvPr/>
        </p:nvPicPr>
        <p:blipFill>
          <a:blip r:embed="rId3"/>
          <a:stretch>
            <a:fillRect/>
          </a:stretch>
        </p:blipFill>
        <p:spPr>
          <a:xfrm>
            <a:off x="1714500" y="2635233"/>
            <a:ext cx="5753711" cy="2964412"/>
          </a:xfrm>
          <a:prstGeom prst="rect">
            <a:avLst/>
          </a:prstGeom>
        </p:spPr>
      </p:pic>
      <p:sp>
        <p:nvSpPr>
          <p:cNvPr id="12" name="Arrow: Right 11">
            <a:extLst>
              <a:ext uri="{FF2B5EF4-FFF2-40B4-BE49-F238E27FC236}">
                <a16:creationId xmlns:a16="http://schemas.microsoft.com/office/drawing/2014/main" id="{B02EA065-5922-C347-709E-7C363C3BC9F0}"/>
              </a:ext>
            </a:extLst>
          </p:cNvPr>
          <p:cNvSpPr/>
          <p:nvPr/>
        </p:nvSpPr>
        <p:spPr>
          <a:xfrm rot="13102996">
            <a:off x="6915116" y="5403238"/>
            <a:ext cx="1028767" cy="65881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39E2E28-34D8-011E-CE7B-67A34DD0578B}"/>
              </a:ext>
            </a:extLst>
          </p:cNvPr>
          <p:cNvSpPr txBox="1"/>
          <p:nvPr/>
        </p:nvSpPr>
        <p:spPr>
          <a:xfrm>
            <a:off x="4343400" y="6148665"/>
            <a:ext cx="5181600" cy="323165"/>
          </a:xfrm>
          <a:prstGeom prst="rect">
            <a:avLst/>
          </a:prstGeom>
          <a:noFill/>
        </p:spPr>
        <p:txBody>
          <a:bodyPr wrap="square" rtlCol="0">
            <a:spAutoFit/>
          </a:bodyPr>
          <a:lstStyle/>
          <a:p>
            <a:r>
              <a:rPr lang="en-US" sz="1500" i="1" dirty="0">
                <a:latin typeface="Calibri" panose="020F0502020204030204" pitchFamily="34" charset="0"/>
                <a:ea typeface="Calibri" panose="020F0502020204030204" pitchFamily="34" charset="0"/>
                <a:cs typeface="Calibri" panose="020F0502020204030204" pitchFamily="34" charset="0"/>
              </a:rPr>
              <a:t>Enter your travel dates and click “Browse Vehicles”</a:t>
            </a:r>
          </a:p>
        </p:txBody>
      </p:sp>
    </p:spTree>
    <p:extLst>
      <p:ext uri="{BB962C8B-B14F-4D97-AF65-F5344CB8AC3E}">
        <p14:creationId xmlns:p14="http://schemas.microsoft.com/office/powerpoint/2010/main" val="1218287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BE9DB-87D0-6A5D-D365-DC42DE82CA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D9EB6-C64D-449B-753F-85FB0F989A34}"/>
              </a:ext>
            </a:extLst>
          </p:cNvPr>
          <p:cNvSpPr>
            <a:spLocks noGrp="1"/>
          </p:cNvSpPr>
          <p:nvPr>
            <p:ph type="title"/>
          </p:nvPr>
        </p:nvSpPr>
        <p:spPr>
          <a:xfrm>
            <a:off x="721216" y="270780"/>
            <a:ext cx="7432183" cy="838200"/>
          </a:xfrm>
        </p:spPr>
        <p:txBody>
          <a:bodyPr>
            <a:normAutofit fontScale="90000"/>
          </a:bodyPr>
          <a:lstStyle/>
          <a:p>
            <a:r>
              <a:rPr lang="en-US" sz="2800" b="1" dirty="0">
                <a:solidFill>
                  <a:prstClr val="black"/>
                </a:solidFill>
                <a:effectLst>
                  <a:outerShdw blurRad="50800" dist="38100" dir="5400000" algn="t" rotWithShape="0">
                    <a:prstClr val="black">
                      <a:alpha val="40000"/>
                    </a:prstClr>
                  </a:outerShdw>
                </a:effectLst>
                <a:latin typeface="Times New Roman"/>
              </a:rPr>
              <a:t>Making Reservations with Enterprise</a:t>
            </a:r>
            <a:br>
              <a:rPr lang="en-US" sz="4000" b="1" dirty="0">
                <a:solidFill>
                  <a:prstClr val="black"/>
                </a:solidFill>
                <a:effectLst>
                  <a:outerShdw blurRad="50800" dist="38100" dir="5400000" algn="t" rotWithShape="0">
                    <a:prstClr val="black">
                      <a:alpha val="40000"/>
                    </a:prstClr>
                  </a:outerShdw>
                </a:effectLst>
                <a:latin typeface="Times New Roman"/>
              </a:rPr>
            </a:br>
            <a:endParaRPr lang="en-US" sz="3000" b="1" dirty="0">
              <a:effectLst>
                <a:outerShdw blurRad="50800" dist="38100" dir="5400000" algn="t" rotWithShape="0">
                  <a:prstClr val="black">
                    <a:alpha val="40000"/>
                  </a:prstClr>
                </a:outerShdw>
              </a:effectLst>
              <a:latin typeface="+mn-lt"/>
            </a:endParaRPr>
          </a:p>
        </p:txBody>
      </p:sp>
      <p:sp>
        <p:nvSpPr>
          <p:cNvPr id="3" name="TextBox 2">
            <a:extLst>
              <a:ext uri="{FF2B5EF4-FFF2-40B4-BE49-F238E27FC236}">
                <a16:creationId xmlns:a16="http://schemas.microsoft.com/office/drawing/2014/main" id="{959AA04C-40C4-D8C4-4166-E7C6F00369C0}"/>
              </a:ext>
            </a:extLst>
          </p:cNvPr>
          <p:cNvSpPr txBox="1"/>
          <p:nvPr/>
        </p:nvSpPr>
        <p:spPr>
          <a:xfrm>
            <a:off x="228600" y="990600"/>
            <a:ext cx="7620000" cy="646331"/>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Select “Compact” or “</a:t>
            </a:r>
            <a:r>
              <a:rPr lang="en-US" dirty="0" err="1">
                <a:latin typeface="Calibri" panose="020F0502020204030204" pitchFamily="34" charset="0"/>
                <a:ea typeface="Calibri" panose="020F0502020204030204" pitchFamily="34" charset="0"/>
                <a:cs typeface="Calibri" panose="020F0502020204030204" pitchFamily="34" charset="0"/>
              </a:rPr>
              <a:t>Midsize”Car</a:t>
            </a:r>
            <a:r>
              <a:rPr lang="en-US" dirty="0">
                <a:latin typeface="Calibri" panose="020F0502020204030204" pitchFamily="34" charset="0"/>
                <a:ea typeface="Calibri" panose="020F0502020204030204" pitchFamily="34" charset="0"/>
                <a:cs typeface="Calibri" panose="020F0502020204030204" pitchFamily="34" charset="0"/>
              </a:rPr>
              <a:t> for the most economical option.</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3A45745F-2D31-61DD-E07C-2A1F276A00F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pic>
        <p:nvPicPr>
          <p:cNvPr id="5" name="Picture 4">
            <a:extLst>
              <a:ext uri="{FF2B5EF4-FFF2-40B4-BE49-F238E27FC236}">
                <a16:creationId xmlns:a16="http://schemas.microsoft.com/office/drawing/2014/main" id="{FEC21198-3996-75BD-B528-A55F794B347B}"/>
              </a:ext>
            </a:extLst>
          </p:cNvPr>
          <p:cNvPicPr>
            <a:picLocks noChangeAspect="1"/>
          </p:cNvPicPr>
          <p:nvPr/>
        </p:nvPicPr>
        <p:blipFill>
          <a:blip r:embed="rId3"/>
          <a:stretch>
            <a:fillRect/>
          </a:stretch>
        </p:blipFill>
        <p:spPr>
          <a:xfrm>
            <a:off x="1104900" y="1850292"/>
            <a:ext cx="6934200" cy="3328163"/>
          </a:xfrm>
          <a:prstGeom prst="rect">
            <a:avLst/>
          </a:prstGeom>
        </p:spPr>
      </p:pic>
      <p:sp>
        <p:nvSpPr>
          <p:cNvPr id="7" name="Arrow: Right 6">
            <a:extLst>
              <a:ext uri="{FF2B5EF4-FFF2-40B4-BE49-F238E27FC236}">
                <a16:creationId xmlns:a16="http://schemas.microsoft.com/office/drawing/2014/main" id="{7F5A20E0-EA80-5533-FAFF-520AA5EC0ACE}"/>
              </a:ext>
            </a:extLst>
          </p:cNvPr>
          <p:cNvSpPr/>
          <p:nvPr/>
        </p:nvSpPr>
        <p:spPr>
          <a:xfrm rot="11986568">
            <a:off x="7315350" y="3099593"/>
            <a:ext cx="1190393" cy="65881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26E3F7E-DA66-1F1C-1806-D8FC1F6BB245}"/>
              </a:ext>
            </a:extLst>
          </p:cNvPr>
          <p:cNvSpPr txBox="1"/>
          <p:nvPr/>
        </p:nvSpPr>
        <p:spPr>
          <a:xfrm>
            <a:off x="533398" y="5221069"/>
            <a:ext cx="8229602" cy="369332"/>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Continue through the Enterprise pages.  </a:t>
            </a:r>
            <a:r>
              <a:rPr lang="en-US">
                <a:latin typeface="Calibri" panose="020F0502020204030204" pitchFamily="34" charset="0"/>
                <a:ea typeface="Calibri" panose="020F0502020204030204" pitchFamily="34" charset="0"/>
                <a:cs typeface="Calibri" panose="020F0502020204030204" pitchFamily="34" charset="0"/>
              </a:rPr>
              <a:t>(Do </a:t>
            </a:r>
            <a:r>
              <a:rPr lang="en-US" dirty="0">
                <a:latin typeface="Calibri" panose="020F0502020204030204" pitchFamily="34" charset="0"/>
                <a:ea typeface="Calibri" panose="020F0502020204030204" pitchFamily="34" charset="0"/>
                <a:cs typeface="Calibri" panose="020F0502020204030204" pitchFamily="34" charset="0"/>
              </a:rPr>
              <a:t>not add extras like “Sirius XM” or “</a:t>
            </a:r>
            <a:r>
              <a:rPr lang="en-US">
                <a:latin typeface="Calibri" panose="020F0502020204030204" pitchFamily="34" charset="0"/>
                <a:ea typeface="Calibri" panose="020F0502020204030204" pitchFamily="34" charset="0"/>
                <a:cs typeface="Calibri" panose="020F0502020204030204" pitchFamily="34" charset="0"/>
              </a:rPr>
              <a:t>GPS”)</a:t>
            </a: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3474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ED5A4-E6E9-1E15-20E6-6D9D95FC34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1B8E21-E61F-1E1D-8824-51DCF597E588}"/>
              </a:ext>
            </a:extLst>
          </p:cNvPr>
          <p:cNvSpPr>
            <a:spLocks noGrp="1"/>
          </p:cNvSpPr>
          <p:nvPr>
            <p:ph type="title"/>
          </p:nvPr>
        </p:nvSpPr>
        <p:spPr>
          <a:xfrm>
            <a:off x="721216" y="270780"/>
            <a:ext cx="7432183" cy="838200"/>
          </a:xfrm>
        </p:spPr>
        <p:txBody>
          <a:bodyPr>
            <a:normAutofit fontScale="90000"/>
          </a:bodyPr>
          <a:lstStyle/>
          <a:p>
            <a:r>
              <a:rPr lang="en-US" sz="2800" b="1" dirty="0">
                <a:solidFill>
                  <a:prstClr val="black"/>
                </a:solidFill>
                <a:effectLst>
                  <a:outerShdw blurRad="50800" dist="38100" dir="5400000" algn="t" rotWithShape="0">
                    <a:prstClr val="black">
                      <a:alpha val="40000"/>
                    </a:prstClr>
                  </a:outerShdw>
                </a:effectLst>
                <a:latin typeface="Times New Roman"/>
              </a:rPr>
              <a:t>Making Reservations with Enterprise</a:t>
            </a:r>
            <a:br>
              <a:rPr lang="en-US" sz="4000" b="1" dirty="0">
                <a:solidFill>
                  <a:prstClr val="black"/>
                </a:solidFill>
                <a:effectLst>
                  <a:outerShdw blurRad="50800" dist="38100" dir="5400000" algn="t" rotWithShape="0">
                    <a:prstClr val="black">
                      <a:alpha val="40000"/>
                    </a:prstClr>
                  </a:outerShdw>
                </a:effectLst>
                <a:latin typeface="Times New Roman"/>
              </a:rPr>
            </a:br>
            <a:endParaRPr lang="en-US" sz="3000" b="1" dirty="0">
              <a:effectLst>
                <a:outerShdw blurRad="50800" dist="38100" dir="5400000" algn="t" rotWithShape="0">
                  <a:prstClr val="black">
                    <a:alpha val="40000"/>
                  </a:prstClr>
                </a:outerShdw>
              </a:effectLst>
              <a:latin typeface="+mn-lt"/>
            </a:endParaRPr>
          </a:p>
        </p:txBody>
      </p:sp>
      <p:pic>
        <p:nvPicPr>
          <p:cNvPr id="8" name="Picture 7">
            <a:extLst>
              <a:ext uri="{FF2B5EF4-FFF2-40B4-BE49-F238E27FC236}">
                <a16:creationId xmlns:a16="http://schemas.microsoft.com/office/drawing/2014/main" id="{8441404C-E088-F9D2-0332-0BB42883E1C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
        <p:nvSpPr>
          <p:cNvPr id="4" name="TextBox 3">
            <a:extLst>
              <a:ext uri="{FF2B5EF4-FFF2-40B4-BE49-F238E27FC236}">
                <a16:creationId xmlns:a16="http://schemas.microsoft.com/office/drawing/2014/main" id="{8C7E4A56-3B2F-418F-4F8D-8E7888D26BEF}"/>
              </a:ext>
            </a:extLst>
          </p:cNvPr>
          <p:cNvSpPr txBox="1"/>
          <p:nvPr/>
        </p:nvSpPr>
        <p:spPr>
          <a:xfrm>
            <a:off x="705585" y="689880"/>
            <a:ext cx="5997860" cy="1200329"/>
          </a:xfrm>
          <a:prstGeom prst="rect">
            <a:avLst/>
          </a:prstGeom>
          <a:noFill/>
        </p:spPr>
        <p:txBody>
          <a:bodyPr wrap="non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Enter your contact details – name, phone number, and email</a:t>
            </a:r>
          </a:p>
          <a:p>
            <a:r>
              <a:rPr lang="en-US" dirty="0">
                <a:latin typeface="Calibri" panose="020F0502020204030204" pitchFamily="34" charset="0"/>
                <a:ea typeface="Calibri" panose="020F0502020204030204" pitchFamily="34" charset="0"/>
                <a:cs typeface="Calibri" panose="020F0502020204030204" pitchFamily="34" charset="0"/>
              </a:rPr>
              <a:t>Confirm your trip purpose</a:t>
            </a:r>
          </a:p>
          <a:p>
            <a:r>
              <a:rPr lang="en-US" dirty="0">
                <a:latin typeface="Calibri" panose="020F0502020204030204" pitchFamily="34" charset="0"/>
                <a:ea typeface="Calibri" panose="020F0502020204030204" pitchFamily="34" charset="0"/>
                <a:cs typeface="Calibri" panose="020F0502020204030204" pitchFamily="34" charset="0"/>
              </a:rPr>
              <a:t>Enter the Trip Number from your TAR under Additional Details</a:t>
            </a:r>
          </a:p>
          <a:p>
            <a:r>
              <a:rPr lang="en-US" dirty="0">
                <a:latin typeface="Calibri" panose="020F0502020204030204" pitchFamily="34" charset="0"/>
                <a:ea typeface="Calibri" panose="020F0502020204030204" pitchFamily="34" charset="0"/>
                <a:cs typeface="Calibri" panose="020F0502020204030204" pitchFamily="34" charset="0"/>
              </a:rPr>
              <a:t>Click the green “Reserve Now” button</a:t>
            </a:r>
          </a:p>
        </p:txBody>
      </p:sp>
      <p:pic>
        <p:nvPicPr>
          <p:cNvPr id="9" name="Picture 8">
            <a:extLst>
              <a:ext uri="{FF2B5EF4-FFF2-40B4-BE49-F238E27FC236}">
                <a16:creationId xmlns:a16="http://schemas.microsoft.com/office/drawing/2014/main" id="{8F5A2D34-A4C6-2742-256D-A7A6CFD93D58}"/>
              </a:ext>
            </a:extLst>
          </p:cNvPr>
          <p:cNvPicPr>
            <a:picLocks noChangeAspect="1"/>
          </p:cNvPicPr>
          <p:nvPr/>
        </p:nvPicPr>
        <p:blipFill>
          <a:blip r:embed="rId3"/>
          <a:stretch>
            <a:fillRect/>
          </a:stretch>
        </p:blipFill>
        <p:spPr>
          <a:xfrm>
            <a:off x="447291" y="2057400"/>
            <a:ext cx="4581909" cy="2560478"/>
          </a:xfrm>
          <a:prstGeom prst="rect">
            <a:avLst/>
          </a:prstGeom>
        </p:spPr>
      </p:pic>
      <p:pic>
        <p:nvPicPr>
          <p:cNvPr id="12" name="Picture 11">
            <a:extLst>
              <a:ext uri="{FF2B5EF4-FFF2-40B4-BE49-F238E27FC236}">
                <a16:creationId xmlns:a16="http://schemas.microsoft.com/office/drawing/2014/main" id="{7CEDA4F1-3AF4-82B5-C856-CABBD1A66BC1}"/>
              </a:ext>
            </a:extLst>
          </p:cNvPr>
          <p:cNvPicPr>
            <a:picLocks noChangeAspect="1"/>
          </p:cNvPicPr>
          <p:nvPr/>
        </p:nvPicPr>
        <p:blipFill>
          <a:blip r:embed="rId4"/>
          <a:stretch>
            <a:fillRect/>
          </a:stretch>
        </p:blipFill>
        <p:spPr>
          <a:xfrm>
            <a:off x="1828801" y="2738379"/>
            <a:ext cx="5181600" cy="1339273"/>
          </a:xfrm>
          <a:prstGeom prst="rect">
            <a:avLst/>
          </a:prstGeom>
        </p:spPr>
      </p:pic>
      <p:pic>
        <p:nvPicPr>
          <p:cNvPr id="16" name="Picture 15">
            <a:extLst>
              <a:ext uri="{FF2B5EF4-FFF2-40B4-BE49-F238E27FC236}">
                <a16:creationId xmlns:a16="http://schemas.microsoft.com/office/drawing/2014/main" id="{080C0556-1C39-37A0-41BC-5620DF3B84E3}"/>
              </a:ext>
            </a:extLst>
          </p:cNvPr>
          <p:cNvPicPr>
            <a:picLocks noChangeAspect="1"/>
          </p:cNvPicPr>
          <p:nvPr/>
        </p:nvPicPr>
        <p:blipFill>
          <a:blip r:embed="rId5"/>
          <a:stretch>
            <a:fillRect/>
          </a:stretch>
        </p:blipFill>
        <p:spPr>
          <a:xfrm>
            <a:off x="4648200" y="3077714"/>
            <a:ext cx="2219635" cy="1848108"/>
          </a:xfrm>
          <a:prstGeom prst="rect">
            <a:avLst/>
          </a:prstGeom>
        </p:spPr>
      </p:pic>
      <p:pic>
        <p:nvPicPr>
          <p:cNvPr id="18" name="Picture 17">
            <a:extLst>
              <a:ext uri="{FF2B5EF4-FFF2-40B4-BE49-F238E27FC236}">
                <a16:creationId xmlns:a16="http://schemas.microsoft.com/office/drawing/2014/main" id="{30F9C247-59AE-9306-BE3C-60A6D8A07E8C}"/>
              </a:ext>
            </a:extLst>
          </p:cNvPr>
          <p:cNvPicPr>
            <a:picLocks noChangeAspect="1"/>
          </p:cNvPicPr>
          <p:nvPr/>
        </p:nvPicPr>
        <p:blipFill>
          <a:blip r:embed="rId6"/>
          <a:stretch>
            <a:fillRect/>
          </a:stretch>
        </p:blipFill>
        <p:spPr>
          <a:xfrm>
            <a:off x="3679572" y="4412667"/>
            <a:ext cx="4639057" cy="1834610"/>
          </a:xfrm>
          <a:prstGeom prst="rect">
            <a:avLst/>
          </a:prstGeom>
        </p:spPr>
      </p:pic>
      <p:sp>
        <p:nvSpPr>
          <p:cNvPr id="20" name="Arrow: Right 19">
            <a:extLst>
              <a:ext uri="{FF2B5EF4-FFF2-40B4-BE49-F238E27FC236}">
                <a16:creationId xmlns:a16="http://schemas.microsoft.com/office/drawing/2014/main" id="{65A5D25E-D13D-544A-5221-A5935709A03A}"/>
              </a:ext>
            </a:extLst>
          </p:cNvPr>
          <p:cNvSpPr/>
          <p:nvPr/>
        </p:nvSpPr>
        <p:spPr>
          <a:xfrm rot="20202491">
            <a:off x="6272638" y="5990685"/>
            <a:ext cx="1190393" cy="658812"/>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0917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166" y="491544"/>
            <a:ext cx="6781800" cy="838200"/>
          </a:xfrm>
        </p:spPr>
        <p:txBody>
          <a:bodyPr>
            <a:normAutofit fontScale="90000"/>
          </a:bodyPr>
          <a:lstStyle/>
          <a:p>
            <a:r>
              <a:rPr lang="en-US" sz="4000" b="1" dirty="0">
                <a:effectLst>
                  <a:outerShdw blurRad="50800" dist="38100" dir="5400000" algn="t" rotWithShape="0">
                    <a:prstClr val="black">
                      <a:alpha val="40000"/>
                    </a:prstClr>
                  </a:outerShdw>
                </a:effectLst>
                <a:latin typeface="+mn-lt"/>
              </a:rPr>
              <a:t>Confirmation Email</a:t>
            </a:r>
            <a:br>
              <a:rPr lang="en-US" sz="4000" b="1" dirty="0">
                <a:effectLst>
                  <a:outerShdw blurRad="50800" dist="38100" dir="5400000" algn="t" rotWithShape="0">
                    <a:prstClr val="black">
                      <a:alpha val="40000"/>
                    </a:prstClr>
                  </a:outerShdw>
                </a:effectLst>
                <a:latin typeface="+mn-lt"/>
              </a:rPr>
            </a:br>
            <a:r>
              <a:rPr lang="en-US" sz="1800" dirty="0">
                <a:latin typeface="Calibri" panose="020F0502020204030204" pitchFamily="34" charset="0"/>
                <a:ea typeface="Calibri" panose="020F0502020204030204" pitchFamily="34" charset="0"/>
                <a:cs typeface="Calibri" panose="020F0502020204030204" pitchFamily="34" charset="0"/>
              </a:rPr>
              <a:t>Once you have booked your reservation, you will receive an email from Enterprise:</a:t>
            </a:r>
            <a:endParaRPr lang="en-US" sz="4000" b="1" dirty="0">
              <a:effectLst>
                <a:outerShdw blurRad="50800" dist="38100" dir="5400000" algn="t" rotWithShape="0">
                  <a:prstClr val="black">
                    <a:alpha val="40000"/>
                  </a:prstClr>
                </a:outerShdw>
              </a:effectLst>
              <a:latin typeface="+mn-lt"/>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8843" b="14615"/>
          <a:stretch/>
        </p:blipFill>
        <p:spPr bwMode="auto">
          <a:xfrm>
            <a:off x="990600" y="1736713"/>
            <a:ext cx="6781800" cy="3384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68157" y="5292699"/>
            <a:ext cx="8534400" cy="338554"/>
          </a:xfrm>
          <a:prstGeom prst="rect">
            <a:avLst/>
          </a:prstGeom>
          <a:noFill/>
        </p:spPr>
        <p:txBody>
          <a:bodyPr wrap="square" rtlCol="0">
            <a:spAutoFit/>
          </a:bodyPr>
          <a:lstStyle/>
          <a:p>
            <a:r>
              <a:rPr lang="en-US" sz="1600" i="1" dirty="0"/>
              <a:t>*While tax may show on email, CU is tax exempt and applicable taxes will be removed*</a:t>
            </a:r>
          </a:p>
        </p:txBody>
      </p:sp>
      <p:pic>
        <p:nvPicPr>
          <p:cNvPr id="6" name="Picture 5">
            <a:extLst>
              <a:ext uri="{FF2B5EF4-FFF2-40B4-BE49-F238E27FC236}">
                <a16:creationId xmlns:a16="http://schemas.microsoft.com/office/drawing/2014/main" id="{E20E0065-9B2C-D39C-A320-6257128554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Tree>
    <p:extLst>
      <p:ext uri="{BB962C8B-B14F-4D97-AF65-F5344CB8AC3E}">
        <p14:creationId xmlns:p14="http://schemas.microsoft.com/office/powerpoint/2010/main" val="2328187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DB446-1C90-DB60-1386-5B8C15D01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E982E8-D82B-2E4C-7632-7871352B19FB}"/>
              </a:ext>
            </a:extLst>
          </p:cNvPr>
          <p:cNvSpPr>
            <a:spLocks noGrp="1"/>
          </p:cNvSpPr>
          <p:nvPr>
            <p:ph type="title"/>
          </p:nvPr>
        </p:nvSpPr>
        <p:spPr>
          <a:xfrm>
            <a:off x="323850" y="429128"/>
            <a:ext cx="8496300" cy="838200"/>
          </a:xfrm>
        </p:spPr>
        <p:txBody>
          <a:bodyPr rtlCol="0">
            <a:noAutofit/>
          </a:bodyPr>
          <a:lstStyle/>
          <a:p>
            <a:pPr>
              <a:defRPr/>
            </a:pPr>
            <a:r>
              <a:rPr lang="en-US" sz="4000" b="1" dirty="0">
                <a:latin typeface="Calibri" panose="020F0502020204030204" pitchFamily="34" charset="0"/>
                <a:ea typeface="Calibri" panose="020F0502020204030204" pitchFamily="34" charset="0"/>
                <a:cs typeface="Calibri" panose="020F0502020204030204" pitchFamily="34" charset="0"/>
              </a:rPr>
              <a:t>Enterprise Vehicle Pickup and Drop-Off</a:t>
            </a:r>
            <a:endParaRPr lang="en-US" sz="4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6430AF43-B63A-7FC7-6EDF-8665E1420047}"/>
              </a:ext>
            </a:extLst>
          </p:cNvPr>
          <p:cNvSpPr>
            <a:spLocks noGrp="1"/>
          </p:cNvSpPr>
          <p:nvPr>
            <p:ph type="sldNum" sz="quarter" idx="12"/>
          </p:nvPr>
        </p:nvSpPr>
        <p:spPr/>
        <p:txBody>
          <a:bodyPr/>
          <a:lstStyle/>
          <a:p>
            <a:pPr>
              <a:defRPr/>
            </a:pPr>
            <a:endParaRPr lang="en-US" dirty="0">
              <a:latin typeface="+mn-lt"/>
            </a:endParaRPr>
          </a:p>
        </p:txBody>
      </p:sp>
      <p:sp>
        <p:nvSpPr>
          <p:cNvPr id="5" name="Rectangle 4">
            <a:extLst>
              <a:ext uri="{FF2B5EF4-FFF2-40B4-BE49-F238E27FC236}">
                <a16:creationId xmlns:a16="http://schemas.microsoft.com/office/drawing/2014/main" id="{0303617B-4AF2-F79B-5DBF-99CE54244496}"/>
              </a:ext>
            </a:extLst>
          </p:cNvPr>
          <p:cNvSpPr/>
          <p:nvPr/>
        </p:nvSpPr>
        <p:spPr>
          <a:xfrm>
            <a:off x="685800" y="1882423"/>
            <a:ext cx="8001000" cy="3539430"/>
          </a:xfrm>
          <a:prstGeom prst="rect">
            <a:avLst/>
          </a:prstGeom>
        </p:spPr>
        <p:txBody>
          <a:bodyPr wrap="square">
            <a:spAutoFit/>
          </a:bodyPr>
          <a:lstStyle/>
          <a:p>
            <a:pPr fontAlgn="auto">
              <a:spcBef>
                <a:spcPts val="0"/>
              </a:spcBef>
              <a:spcAft>
                <a:spcPts val="0"/>
              </a:spcAft>
              <a:buClr>
                <a:schemeClr val="accent1"/>
              </a:buClr>
              <a:defRPr/>
            </a:pPr>
            <a:r>
              <a:rPr lang="en-US" sz="1400" b="1" dirty="0">
                <a:latin typeface="Calibri" panose="020F0502020204030204" pitchFamily="34" charset="0"/>
                <a:ea typeface="Calibri" panose="020F0502020204030204" pitchFamily="34" charset="0"/>
                <a:cs typeface="Calibri" panose="020F0502020204030204" pitchFamily="34" charset="0"/>
              </a:rPr>
              <a:t>Bloomsburg Campus: </a:t>
            </a:r>
            <a:r>
              <a:rPr lang="en-US" sz="1400" dirty="0">
                <a:latin typeface="Calibri" panose="020F0502020204030204" pitchFamily="34" charset="0"/>
                <a:ea typeface="Calibri" panose="020F0502020204030204" pitchFamily="34" charset="0"/>
                <a:cs typeface="Calibri" panose="020F0502020204030204" pitchFamily="34" charset="0"/>
              </a:rPr>
              <a:t>The Enterprise location is the faculty/staff red parking lot #4, adjacent to and west of the Andruss Building. When entering the lot, the first two spaces on the immediate right will be signed for rental car parking, and the key drop box is next to the first parking space. All rental car keys for pick up will be delivered to the University Police. The police staff will verify that the correct person is receiving the car keys and contract by checking the person’s picture identification card against the contract name.</a:t>
            </a:r>
          </a:p>
          <a:p>
            <a:pPr fontAlgn="auto">
              <a:spcBef>
                <a:spcPts val="0"/>
              </a:spcBef>
              <a:spcAft>
                <a:spcPts val="0"/>
              </a:spcAft>
              <a:buClr>
                <a:schemeClr val="accent1"/>
              </a:buClr>
              <a:defRPr/>
            </a:pPr>
            <a:endParaRPr lang="en-US" sz="1400" b="1" dirty="0">
              <a:latin typeface="Calibri" panose="020F0502020204030204" pitchFamily="34" charset="0"/>
              <a:ea typeface="Calibri" panose="020F0502020204030204" pitchFamily="34" charset="0"/>
              <a:cs typeface="Calibri" panose="020F0502020204030204" pitchFamily="34" charset="0"/>
            </a:endParaRPr>
          </a:p>
          <a:p>
            <a:pPr fontAlgn="auto">
              <a:spcBef>
                <a:spcPts val="0"/>
              </a:spcBef>
              <a:spcAft>
                <a:spcPts val="0"/>
              </a:spcAft>
              <a:buClr>
                <a:schemeClr val="accent1"/>
              </a:buClr>
              <a:defRPr/>
            </a:pPr>
            <a:r>
              <a:rPr lang="en-US" sz="1400" b="1" dirty="0">
                <a:latin typeface="Calibri" panose="020F0502020204030204" pitchFamily="34" charset="0"/>
                <a:ea typeface="Calibri" panose="020F0502020204030204" pitchFamily="34" charset="0"/>
                <a:cs typeface="Calibri" panose="020F0502020204030204" pitchFamily="34" charset="0"/>
              </a:rPr>
              <a:t>Lock Haven Campus</a:t>
            </a:r>
            <a:r>
              <a:rPr lang="en-US" sz="1400" dirty="0">
                <a:latin typeface="Calibri" panose="020F0502020204030204" pitchFamily="34" charset="0"/>
                <a:ea typeface="Calibri" panose="020F0502020204030204" pitchFamily="34" charset="0"/>
                <a:cs typeface="Calibri" panose="020F0502020204030204" pitchFamily="34" charset="0"/>
              </a:rPr>
              <a:t>: The Enterprise rental vehicle drop-off site is currently at the Facilities Building. Enterprise parks the vehicle and brings keys inside to be picked up by employee. Employee returns vehicle to Facilities and drops the key off in the Enterprise key return box that is outside. If the employee needs to pick up the rental car outside of the hours of 7-3, please contact Tara Koch so arrangements can be made for the vehicle drop off/return to be moved to the University Police station.</a:t>
            </a:r>
          </a:p>
          <a:p>
            <a:pPr fontAlgn="auto">
              <a:spcBef>
                <a:spcPts val="0"/>
              </a:spcBef>
              <a:spcAft>
                <a:spcPts val="0"/>
              </a:spcAft>
              <a:buClr>
                <a:schemeClr val="accent1"/>
              </a:buClr>
              <a:defRPr/>
            </a:pPr>
            <a:endParaRPr lang="en-US" sz="1400" b="1" dirty="0">
              <a:latin typeface="Calibri" panose="020F0502020204030204" pitchFamily="34" charset="0"/>
              <a:ea typeface="Calibri" panose="020F0502020204030204" pitchFamily="34" charset="0"/>
              <a:cs typeface="Calibri" panose="020F0502020204030204" pitchFamily="34" charset="0"/>
            </a:endParaRPr>
          </a:p>
          <a:p>
            <a:pPr fontAlgn="auto">
              <a:spcBef>
                <a:spcPts val="0"/>
              </a:spcBef>
              <a:spcAft>
                <a:spcPts val="0"/>
              </a:spcAft>
              <a:buClr>
                <a:schemeClr val="accent1"/>
              </a:buClr>
              <a:defRPr/>
            </a:pPr>
            <a:r>
              <a:rPr lang="en-US" sz="1400" b="1" dirty="0">
                <a:latin typeface="Calibri" panose="020F0502020204030204" pitchFamily="34" charset="0"/>
                <a:ea typeface="Calibri" panose="020F0502020204030204" pitchFamily="34" charset="0"/>
                <a:cs typeface="Calibri" panose="020F0502020204030204" pitchFamily="34" charset="0"/>
              </a:rPr>
              <a:t>Mansfield Campus: </a:t>
            </a:r>
            <a:r>
              <a:rPr lang="en-US" sz="1400" dirty="0">
                <a:latin typeface="Calibri" panose="020F0502020204030204" pitchFamily="34" charset="0"/>
                <a:ea typeface="Calibri" panose="020F0502020204030204" pitchFamily="34" charset="0"/>
                <a:cs typeface="Calibri" panose="020F0502020204030204" pitchFamily="34" charset="0"/>
              </a:rPr>
              <a:t>The Enterprise rental vehicles are dropped off at the Brooks Maintenance Building. Enterprise will park the vehicle and drop the key in the key box. The employee will need to get the key from Rich Priset. If the employee needs to pick up the rental outside of the hours of 7-3, please contact University Police so they can access the key lock box for the rental car.</a:t>
            </a:r>
          </a:p>
        </p:txBody>
      </p:sp>
      <p:pic>
        <p:nvPicPr>
          <p:cNvPr id="6" name="Picture 5">
            <a:extLst>
              <a:ext uri="{FF2B5EF4-FFF2-40B4-BE49-F238E27FC236}">
                <a16:creationId xmlns:a16="http://schemas.microsoft.com/office/drawing/2014/main" id="{90D51975-CD5A-25AA-92FA-65061E7EEEF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Tree>
    <p:extLst>
      <p:ext uri="{BB962C8B-B14F-4D97-AF65-F5344CB8AC3E}">
        <p14:creationId xmlns:p14="http://schemas.microsoft.com/office/powerpoint/2010/main" val="3964610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1E04C-3645-7E0A-AE00-50ECC6B1A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AB10E2-5B78-9121-9512-FA0F001F558D}"/>
              </a:ext>
            </a:extLst>
          </p:cNvPr>
          <p:cNvSpPr>
            <a:spLocks noGrp="1"/>
          </p:cNvSpPr>
          <p:nvPr>
            <p:ph type="title"/>
          </p:nvPr>
        </p:nvSpPr>
        <p:spPr>
          <a:xfrm>
            <a:off x="685800" y="825142"/>
            <a:ext cx="7924800" cy="838200"/>
          </a:xfrm>
        </p:spPr>
        <p:txBody>
          <a:bodyPr rtlCol="0">
            <a:normAutofit fontScale="90000"/>
          </a:bodyPr>
          <a:lstStyle/>
          <a:p>
            <a:pPr fontAlgn="auto">
              <a:spcAft>
                <a:spcPts val="0"/>
              </a:spcAft>
              <a:defRPr/>
            </a:pPr>
            <a:r>
              <a:rPr lang="en-US" sz="4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Rental Vehicle Notes:</a:t>
            </a:r>
            <a:br>
              <a:rPr lang="en-US" sz="4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br>
            <a:br>
              <a:rPr lang="en-US" sz="11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br>
            <a:r>
              <a:rPr lang="en-US" sz="2000" dirty="0">
                <a:latin typeface="Calibri" panose="020F0502020204030204" pitchFamily="34" charset="0"/>
                <a:ea typeface="Calibri" panose="020F0502020204030204" pitchFamily="34" charset="0"/>
                <a:cs typeface="Calibri" panose="020F0502020204030204" pitchFamily="34" charset="0"/>
              </a:rPr>
              <a:t>Keep a copy of the rental contract agreement with you during use of the vehicle. Works as the vehicle registration, proof of insurance, and provides important emergency contact information.</a:t>
            </a:r>
            <a:endParaRPr lang="en-US" sz="2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A4FA31D-F89A-D1E9-CF4C-8F8F21B494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
        <p:nvSpPr>
          <p:cNvPr id="8" name="TextBox 7">
            <a:extLst>
              <a:ext uri="{FF2B5EF4-FFF2-40B4-BE49-F238E27FC236}">
                <a16:creationId xmlns:a16="http://schemas.microsoft.com/office/drawing/2014/main" id="{05A3D739-A8B0-EC91-07F7-3EADA19C07F3}"/>
              </a:ext>
            </a:extLst>
          </p:cNvPr>
          <p:cNvSpPr txBox="1"/>
          <p:nvPr/>
        </p:nvSpPr>
        <p:spPr>
          <a:xfrm>
            <a:off x="1066800" y="1981200"/>
            <a:ext cx="6858000" cy="3416320"/>
          </a:xfrm>
          <a:prstGeom prst="rect">
            <a:avLst/>
          </a:prstGeom>
          <a:noFill/>
        </p:spPr>
        <p:txBody>
          <a:bodyPr wrap="square" rtlCol="0">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Fuel: </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buClr>
                <a:schemeClr val="accent1"/>
              </a:buClr>
              <a:buFont typeface="Arial"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Renters should return Enterprise vehicles with the same level of fuel as when the rental was picked up.  </a:t>
            </a:r>
          </a:p>
          <a:p>
            <a:pPr marL="742950" lvl="1" indent="-285750">
              <a:buClr>
                <a:schemeClr val="accent1"/>
              </a:buClr>
              <a:buFont typeface="Arial"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Renters </a:t>
            </a:r>
            <a:r>
              <a:rPr lang="en-US" b="1" u="sng" dirty="0">
                <a:latin typeface="Calibri" panose="020F0502020204030204" pitchFamily="34" charset="0"/>
                <a:ea typeface="Calibri" panose="020F0502020204030204" pitchFamily="34" charset="0"/>
                <a:cs typeface="Calibri" panose="020F0502020204030204" pitchFamily="34" charset="0"/>
              </a:rPr>
              <a:t>do not</a:t>
            </a:r>
            <a:r>
              <a:rPr lang="en-US" b="1"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rPr>
              <a:t>have to fill the gas tank when you return the vehicle. </a:t>
            </a:r>
          </a:p>
          <a:p>
            <a:pPr marL="742950" lvl="1" indent="-285750">
              <a:buClr>
                <a:schemeClr val="accent1"/>
              </a:buClr>
              <a:buFont typeface="Arial" pitchFamily="34" charset="0"/>
              <a:buChar char="•"/>
            </a:pPr>
            <a:r>
              <a:rPr lang="en-US" i="1" dirty="0">
                <a:latin typeface="Calibri" panose="020F0502020204030204" pitchFamily="34" charset="0"/>
                <a:ea typeface="Calibri" panose="020F0502020204030204" pitchFamily="34" charset="0"/>
                <a:cs typeface="Calibri" panose="020F0502020204030204" pitchFamily="34" charset="0"/>
              </a:rPr>
              <a:t>Enterprise will charge a fee per gallon (approximately $2.00/gal) if they need to add gas to the rental car up to the level noted on the rental contract agreement. </a:t>
            </a:r>
          </a:p>
          <a:p>
            <a:pPr marL="285750" indent="-285750">
              <a:buClr>
                <a:schemeClr val="accent1"/>
              </a:buClr>
              <a:buFont typeface="Arial"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If you need to purchase gas during your trip, make sure to obtain a receipt and include the expense on the Travel Expense Report. </a:t>
            </a:r>
          </a:p>
          <a:p>
            <a:pPr marL="742950" lvl="1" indent="-285750">
              <a:buClr>
                <a:schemeClr val="accent1"/>
              </a:buClr>
              <a:buFont typeface="Arial"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Initial and date the receipt(s) and attach to the TER.</a:t>
            </a:r>
          </a:p>
          <a:p>
            <a:pPr marL="285750" indent="-285750">
              <a:buClr>
                <a:schemeClr val="accent1"/>
              </a:buClr>
              <a:buFont typeface="Arial" pitchFamily="34" charset="0"/>
              <a:buChar char="•"/>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3021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71EEB-A8A5-9973-D051-628DCE8B6B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7208D5-576B-CFDA-9BA3-317ECDB27577}"/>
              </a:ext>
            </a:extLst>
          </p:cNvPr>
          <p:cNvSpPr>
            <a:spLocks noGrp="1"/>
          </p:cNvSpPr>
          <p:nvPr>
            <p:ph type="title"/>
          </p:nvPr>
        </p:nvSpPr>
        <p:spPr>
          <a:xfrm>
            <a:off x="685800" y="925173"/>
            <a:ext cx="6781800" cy="838200"/>
          </a:xfrm>
        </p:spPr>
        <p:txBody>
          <a:bodyPr rtlCol="0">
            <a:normAutofit fontScale="90000"/>
          </a:bodyPr>
          <a:lstStyle/>
          <a:p>
            <a:pPr>
              <a:defRPr/>
            </a:pPr>
            <a:r>
              <a:rPr lang="en-US" sz="4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Additional Notes:</a:t>
            </a:r>
            <a:br>
              <a:rPr lang="en-US" sz="4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b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68D85BE1-DB88-116B-6DE5-35D5DF4F0F71}"/>
              </a:ext>
            </a:extLst>
          </p:cNvPr>
          <p:cNvSpPr/>
          <p:nvPr/>
        </p:nvSpPr>
        <p:spPr>
          <a:xfrm>
            <a:off x="952500" y="1882423"/>
            <a:ext cx="7239000" cy="4247317"/>
          </a:xfrm>
          <a:prstGeom prst="rect">
            <a:avLst/>
          </a:prstGeom>
        </p:spPr>
        <p:txBody>
          <a:bodyPr>
            <a:spAutoFit/>
          </a:bodyPr>
          <a:lstStyle/>
          <a:p>
            <a:pPr fontAlgn="auto">
              <a:spcBef>
                <a:spcPts val="0"/>
              </a:spcBef>
              <a:spcAft>
                <a:spcPts val="0"/>
              </a:spcAft>
              <a:buClr>
                <a:schemeClr val="accent1"/>
              </a:buClr>
              <a:defRPr/>
            </a:pPr>
            <a:r>
              <a:rPr lang="en-US" b="1" dirty="0">
                <a:latin typeface="Calibri" panose="020F0502020204030204" pitchFamily="34" charset="0"/>
                <a:ea typeface="Calibri" panose="020F0502020204030204" pitchFamily="34" charset="0"/>
                <a:cs typeface="Calibri" panose="020F0502020204030204" pitchFamily="34" charset="0"/>
              </a:rPr>
              <a:t>Charges:</a:t>
            </a:r>
          </a:p>
          <a:p>
            <a:pPr marL="285750" indent="-285750">
              <a:buClr>
                <a:schemeClr val="accent1"/>
              </a:buClr>
              <a:buFont typeface="Arial" charset="0"/>
              <a:buChar char="•"/>
            </a:pPr>
            <a:r>
              <a:rPr lang="en-US" dirty="0">
                <a:latin typeface="Calibri" panose="020F0502020204030204" pitchFamily="34" charset="0"/>
                <a:ea typeface="Calibri" panose="020F0502020204030204" pitchFamily="34" charset="0"/>
                <a:cs typeface="Calibri" panose="020F0502020204030204" pitchFamily="34" charset="0"/>
              </a:rPr>
              <a:t>Charges for your rental vehicle by Enterprise Rent-A-Car begin on the date and time specified on the reservation.  A one-day rental = 24 hours </a:t>
            </a:r>
          </a:p>
          <a:p>
            <a:pPr marL="742950" lvl="1" indent="-285750">
              <a:buClr>
                <a:schemeClr val="accent1"/>
              </a:buClr>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Example: If the reservation begins at 12 noon on Monday, it is due back by 12 noon on Tuesday. </a:t>
            </a:r>
          </a:p>
          <a:p>
            <a:pPr marL="285750" indent="-285750">
              <a:buClr>
                <a:schemeClr val="accent1"/>
              </a:buClr>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Attach your Enterprise invoice to your Travel Expense Report.  Payment for your rental will be directly charged to your funds center by Accounts Payable.</a:t>
            </a:r>
          </a:p>
          <a:p>
            <a:pPr marL="742950" lvl="1" indent="-285750">
              <a:buClr>
                <a:schemeClr val="accent1"/>
              </a:buClr>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In the receipts section of your TER,  enter your rental charge under “X: Paid to Vendor-Car Rental”</a:t>
            </a:r>
          </a:p>
          <a:p>
            <a:pPr marL="285750" indent="-285750">
              <a:buClr>
                <a:schemeClr val="accent1"/>
              </a:buClr>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Per our agreement with Enterprise, each rental has Damage Waiver Protection and Roadside Protection.</a:t>
            </a:r>
          </a:p>
          <a:p>
            <a:pPr marL="742950" lvl="1" indent="-285750">
              <a:buClr>
                <a:schemeClr val="accent1"/>
              </a:buClr>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Details on these can be found under the “Add Optional Extras” section when reserving your vehicle</a:t>
            </a:r>
          </a:p>
          <a:p>
            <a:pPr lvl="2" fontAlgn="auto">
              <a:spcBef>
                <a:spcPts val="0"/>
              </a:spcBef>
              <a:spcAft>
                <a:spcPts val="0"/>
              </a:spcAft>
              <a:buClr>
                <a:schemeClr val="accent1"/>
              </a:buClr>
              <a:defRPr/>
            </a:pP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F651C202-B989-1702-3788-16A9237809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Tree>
    <p:extLst>
      <p:ext uri="{BB962C8B-B14F-4D97-AF65-F5344CB8AC3E}">
        <p14:creationId xmlns:p14="http://schemas.microsoft.com/office/powerpoint/2010/main" val="2177685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E9888-3794-D3F9-7AF0-34322FB0CD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9AF486-C84B-EF8A-D84D-0FACAE37F876}"/>
              </a:ext>
            </a:extLst>
          </p:cNvPr>
          <p:cNvSpPr>
            <a:spLocks noGrp="1"/>
          </p:cNvSpPr>
          <p:nvPr>
            <p:ph type="title"/>
          </p:nvPr>
        </p:nvSpPr>
        <p:spPr>
          <a:xfrm>
            <a:off x="685800" y="925173"/>
            <a:ext cx="6781800" cy="838200"/>
          </a:xfrm>
        </p:spPr>
        <p:txBody>
          <a:bodyPr rtlCol="0">
            <a:normAutofit fontScale="90000"/>
          </a:bodyPr>
          <a:lstStyle/>
          <a:p>
            <a:pPr>
              <a:defRPr/>
            </a:pPr>
            <a:r>
              <a:rPr lang="en-US" sz="4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Additional Notes:</a:t>
            </a:r>
            <a:br>
              <a:rPr lang="en-US" sz="4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b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b="1" dirty="0">
              <a:solidFill>
                <a:schemeClr val="tx1">
                  <a:lumMod val="85000"/>
                  <a:lumOff val="15000"/>
                </a:schemeClr>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879E8717-03FA-BD45-783E-647130FEC1A8}"/>
              </a:ext>
            </a:extLst>
          </p:cNvPr>
          <p:cNvSpPr/>
          <p:nvPr/>
        </p:nvSpPr>
        <p:spPr>
          <a:xfrm>
            <a:off x="952500" y="1882423"/>
            <a:ext cx="7239000" cy="3693319"/>
          </a:xfrm>
          <a:prstGeom prst="rect">
            <a:avLst/>
          </a:prstGeom>
        </p:spPr>
        <p:txBody>
          <a:bodyPr>
            <a:spAutoFit/>
          </a:bodyPr>
          <a:lstStyle/>
          <a:p>
            <a:pPr fontAlgn="auto">
              <a:spcBef>
                <a:spcPts val="0"/>
              </a:spcBef>
              <a:spcAft>
                <a:spcPts val="0"/>
              </a:spcAft>
              <a:buClr>
                <a:schemeClr val="accent1"/>
              </a:buClr>
              <a:defRPr/>
            </a:pPr>
            <a:r>
              <a:rPr lang="en-US" b="1" dirty="0">
                <a:latin typeface="Calibri" panose="020F0502020204030204" pitchFamily="34" charset="0"/>
                <a:ea typeface="Calibri" panose="020F0502020204030204" pitchFamily="34" charset="0"/>
                <a:cs typeface="Calibri" panose="020F0502020204030204" pitchFamily="34" charset="0"/>
              </a:rPr>
              <a:t>Cancellation:</a:t>
            </a:r>
          </a:p>
          <a:p>
            <a:pPr marL="285750" indent="-285750" fontAlgn="auto">
              <a:spcBef>
                <a:spcPts val="0"/>
              </a:spcBef>
              <a:spcAft>
                <a:spcPts val="0"/>
              </a:spcAft>
              <a:buClr>
                <a:schemeClr val="accent1"/>
              </a:buClr>
              <a:buFont typeface="Arial"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24 hour notice required for rental vehicle cancellation, otherwise a one-day rental fee will be applied. The renter must call their local Enterprise Branch to cancel the reservation if the vehicle is being delivered to campus. </a:t>
            </a:r>
          </a:p>
          <a:p>
            <a:pPr marL="742950" lvl="1" indent="-285750">
              <a:buClr>
                <a:schemeClr val="accent1"/>
              </a:buClr>
              <a:buFont typeface="Arial"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BL Branch: 570-784-8558</a:t>
            </a:r>
          </a:p>
          <a:p>
            <a:pPr marL="742950" lvl="1" indent="-285750">
              <a:buClr>
                <a:schemeClr val="accent1"/>
              </a:buClr>
              <a:buFont typeface="Arial"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LH Branch: 570-748-3669</a:t>
            </a:r>
          </a:p>
          <a:p>
            <a:pPr marL="742950" lvl="1" indent="-285750">
              <a:buClr>
                <a:schemeClr val="accent1"/>
              </a:buClr>
              <a:buFont typeface="Arial"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MA Branch: 570-513-0600</a:t>
            </a:r>
          </a:p>
          <a:p>
            <a:pPr marL="742950" lvl="1" indent="-285750">
              <a:buClr>
                <a:schemeClr val="accent1"/>
              </a:buClr>
              <a:buFont typeface="Arial" pitchFamily="34" charset="0"/>
              <a:buChar char="•"/>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fontAlgn="auto">
              <a:spcBef>
                <a:spcPts val="0"/>
              </a:spcBef>
              <a:spcAft>
                <a:spcPts val="0"/>
              </a:spcAft>
              <a:buClr>
                <a:schemeClr val="accent1"/>
              </a:buClr>
              <a:buFont typeface="Arial"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The $10.00 daily weekend fee will apply for cancellations of a Saturday, Sunday, or early Monday morning reservation if the rental vehicle has already been delivered to campus. </a:t>
            </a:r>
          </a:p>
          <a:p>
            <a:pPr lvl="2" fontAlgn="auto">
              <a:spcBef>
                <a:spcPts val="0"/>
              </a:spcBef>
              <a:spcAft>
                <a:spcPts val="0"/>
              </a:spcAft>
              <a:buClr>
                <a:schemeClr val="accent1"/>
              </a:buClr>
              <a:defRPr/>
            </a:pP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48C52FE8-6960-6BA7-C24C-D2512E5E2D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Tree>
    <p:extLst>
      <p:ext uri="{BB962C8B-B14F-4D97-AF65-F5344CB8AC3E}">
        <p14:creationId xmlns:p14="http://schemas.microsoft.com/office/powerpoint/2010/main" val="2159653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166" y="609600"/>
            <a:ext cx="8148034" cy="838200"/>
          </a:xfrm>
        </p:spPr>
        <p:txBody>
          <a:bodyPr>
            <a:noAutofit/>
          </a:bodyPr>
          <a:lstStyle/>
          <a:p>
            <a:r>
              <a:rPr lang="en-US" sz="3600" b="1" dirty="0">
                <a:solidFill>
                  <a:schemeClr val="tx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rPr>
              <a:t>BOG Policy </a:t>
            </a: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1986-07-A: </a:t>
            </a:r>
            <a:b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3600" b="1" dirty="0">
                <a:solidFill>
                  <a:schemeClr val="tx1"/>
                </a:solidFill>
                <a:latin typeface="Calibri" panose="020F0502020204030204" pitchFamily="34" charset="0"/>
                <a:ea typeface="Calibri" panose="020F0502020204030204" pitchFamily="34" charset="0"/>
                <a:cs typeface="Calibri" panose="020F0502020204030204" pitchFamily="34" charset="0"/>
              </a:rPr>
              <a:t>Travel Expense Regulations</a:t>
            </a:r>
            <a:endParaRPr lang="en-US" sz="3600" b="1" dirty="0">
              <a:solidFill>
                <a:schemeClr val="tx1"/>
              </a:solidFill>
              <a:effectLst>
                <a:outerShdw blurRad="50800" dist="38100" dir="5400000" algn="t" rotWithShape="0">
                  <a:prstClr val="black">
                    <a:alpha val="40000"/>
                  </a:prst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6"/>
          <p:cNvSpPr>
            <a:spLocks noGrp="1"/>
          </p:cNvSpPr>
          <p:nvPr>
            <p:ph type="sldNum" sz="quarter" idx="12"/>
          </p:nvPr>
        </p:nvSpPr>
        <p:spPr/>
        <p:txBody>
          <a:bodyPr/>
          <a:lstStyle/>
          <a:p>
            <a:endParaRPr lang="en-US" dirty="0">
              <a:latin typeface="+mn-lt"/>
            </a:endParaRPr>
          </a:p>
        </p:txBody>
      </p:sp>
      <p:sp>
        <p:nvSpPr>
          <p:cNvPr id="3" name="TextBox 2"/>
          <p:cNvSpPr txBox="1"/>
          <p:nvPr/>
        </p:nvSpPr>
        <p:spPr>
          <a:xfrm>
            <a:off x="381000" y="1490246"/>
            <a:ext cx="8458200" cy="584775"/>
          </a:xfrm>
          <a:prstGeom prst="rect">
            <a:avLst/>
          </a:prstGeom>
          <a:noFill/>
        </p:spPr>
        <p:txBody>
          <a:bodyPr wrap="square" rtlCol="0">
            <a:spAutoFit/>
          </a:bodyPr>
          <a:lstStyle/>
          <a:p>
            <a:pPr lvl="1">
              <a:buClr>
                <a:schemeClr val="accent1"/>
              </a:buClr>
            </a:pPr>
            <a:r>
              <a:rPr lang="en-US" sz="1600" dirty="0">
                <a:latin typeface="Calibri" panose="020F0502020204030204" pitchFamily="34" charset="0"/>
                <a:ea typeface="Calibri" panose="020F0502020204030204" pitchFamily="34" charset="0"/>
                <a:cs typeface="Calibri" panose="020F0502020204030204" pitchFamily="34" charset="0"/>
                <a:hlinkClick r:id="rId2"/>
              </a:rPr>
              <a:t>https://www.passhe.edu/policies/documents/BOG_Policies/Policy%201986-07-A.pdf</a:t>
            </a:r>
            <a:endParaRPr lang="en-US" sz="1600" dirty="0">
              <a:latin typeface="Calibri" panose="020F0502020204030204" pitchFamily="34" charset="0"/>
              <a:ea typeface="Calibri" panose="020F0502020204030204" pitchFamily="34" charset="0"/>
              <a:cs typeface="Calibri" panose="020F0502020204030204" pitchFamily="34" charset="0"/>
            </a:endParaRPr>
          </a:p>
          <a:p>
            <a:pPr lvl="1">
              <a:buClr>
                <a:schemeClr val="accent1"/>
              </a:buClr>
            </a:pPr>
            <a:endParaRPr lang="en-US" sz="16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77CA6785-6A19-649D-EBCF-4910CEECCD57}"/>
              </a:ext>
            </a:extLst>
          </p:cNvPr>
          <p:cNvPicPr>
            <a:picLocks noChangeAspect="1"/>
          </p:cNvPicPr>
          <p:nvPr/>
        </p:nvPicPr>
        <p:blipFill>
          <a:blip r:embed="rId3"/>
          <a:stretch>
            <a:fillRect/>
          </a:stretch>
        </p:blipFill>
        <p:spPr>
          <a:xfrm>
            <a:off x="1323521" y="2438400"/>
            <a:ext cx="6496957" cy="3057952"/>
          </a:xfrm>
          <a:prstGeom prst="rect">
            <a:avLst/>
          </a:prstGeom>
        </p:spPr>
      </p:pic>
      <p:pic>
        <p:nvPicPr>
          <p:cNvPr id="9" name="Picture 8">
            <a:extLst>
              <a:ext uri="{FF2B5EF4-FFF2-40B4-BE49-F238E27FC236}">
                <a16:creationId xmlns:a16="http://schemas.microsoft.com/office/drawing/2014/main" id="{ED9804FD-442A-497D-FE84-E92D0C950BD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5813843"/>
            <a:ext cx="2971800" cy="647700"/>
          </a:xfrm>
          <a:prstGeom prst="rect">
            <a:avLst/>
          </a:prstGeom>
          <a:noFill/>
          <a:ln>
            <a:noFill/>
          </a:ln>
        </p:spPr>
      </p:pic>
    </p:spTree>
    <p:extLst>
      <p:ext uri="{BB962C8B-B14F-4D97-AF65-F5344CB8AC3E}">
        <p14:creationId xmlns:p14="http://schemas.microsoft.com/office/powerpoint/2010/main" val="3836929177"/>
      </p:ext>
    </p:extLst>
  </p:cSld>
  <p:clrMapOvr>
    <a:masterClrMapping/>
  </p:clrMapOvr>
</p:sld>
</file>

<file path=ppt/theme/theme1.xml><?xml version="1.0" encoding="utf-8"?>
<a:theme xmlns:a="http://schemas.openxmlformats.org/drawingml/2006/main" name="Shoji">
  <a:themeElements>
    <a:clrScheme name="Shoji">
      <a:dk1>
        <a:srgbClr val="131313"/>
      </a:dk1>
      <a:lt1>
        <a:sysClr val="window" lastClr="FFFFFF"/>
      </a:lt1>
      <a:dk2>
        <a:srgbClr val="1D3433"/>
      </a:dk2>
      <a:lt2>
        <a:srgbClr val="F3F2ED"/>
      </a:lt2>
      <a:accent1>
        <a:srgbClr val="7C5C3E"/>
      </a:accent1>
      <a:accent2>
        <a:srgbClr val="B8A189"/>
      </a:accent2>
      <a:accent3>
        <a:srgbClr val="A1A696"/>
      </a:accent3>
      <a:accent4>
        <a:srgbClr val="566868"/>
      </a:accent4>
      <a:accent5>
        <a:srgbClr val="786F50"/>
      </a:accent5>
      <a:accent6>
        <a:srgbClr val="A9A375"/>
      </a:accent6>
      <a:hlink>
        <a:srgbClr val="B1785F"/>
      </a:hlink>
      <a:folHlink>
        <a:srgbClr val="6C7F7F"/>
      </a:folHlink>
    </a:clrScheme>
    <a:fontScheme name="Custom 35">
      <a:majorFont>
        <a:latin typeface="Walbaum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hoji" id="{FC7F6458-703E-4B19-BAF9-E88A9B02521B}" vid="{6FBA4037-BA28-4926-BD89-6C54034403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Shoji</Template>
  <TotalTime>3300</TotalTime>
  <Words>1235</Words>
  <Application>Microsoft Office PowerPoint</Application>
  <PresentationFormat>On-screen Show (4:3)</PresentationFormat>
  <Paragraphs>87</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 Light</vt:lpstr>
      <vt:lpstr>Arial</vt:lpstr>
      <vt:lpstr>Calibri</vt:lpstr>
      <vt:lpstr>Times New Roman</vt:lpstr>
      <vt:lpstr>Walbaum Display</vt:lpstr>
      <vt:lpstr>Shoji</vt:lpstr>
      <vt:lpstr>PowerPoint Presentation</vt:lpstr>
      <vt:lpstr>Enterprise-Rent-A-Car Benefits</vt:lpstr>
      <vt:lpstr>Who can drive a University Owned or  Enterprise rental vehicle?</vt:lpstr>
      <vt:lpstr>Traveling with a Rental Vehicle</vt:lpstr>
      <vt:lpstr>PowerPoint Presentation</vt:lpstr>
      <vt:lpstr>Making Reservations with Enterprise </vt:lpstr>
      <vt:lpstr>Making Reservations with Enterprise </vt:lpstr>
      <vt:lpstr>Making Reservations with Enterprise </vt:lpstr>
      <vt:lpstr>Making Reservations with Enterprise </vt:lpstr>
      <vt:lpstr>Confirmation Email Once you have booked your reservation, you will receive an email from Enterprise:</vt:lpstr>
      <vt:lpstr>Enterprise Vehicle Pickup and Drop-Off</vt:lpstr>
      <vt:lpstr>Rental Vehicle Notes:  Keep a copy of the rental contract agreement with you during use of the vehicle. Works as the vehicle registration, proof of insurance, and provides important emergency contact information.</vt:lpstr>
      <vt:lpstr>Additional Notes:  </vt:lpstr>
      <vt:lpstr>Additional Notes:  </vt:lpstr>
      <vt:lpstr>BOG Policy 1986-07-A:  Travel Expense Regulations</vt:lpstr>
    </vt:vector>
  </TitlesOfParts>
  <Company>Bloomsburg University of Pennsylvania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Rental Cars Instructions</dc:title>
  <dc:creator>Bloomsburg University</dc:creator>
  <cp:lastModifiedBy>Burger, Dianna</cp:lastModifiedBy>
  <cp:revision>249</cp:revision>
  <cp:lastPrinted>2011-10-20T17:45:01Z</cp:lastPrinted>
  <dcterms:created xsi:type="dcterms:W3CDTF">2011-09-01T14:18:36Z</dcterms:created>
  <dcterms:modified xsi:type="dcterms:W3CDTF">2026-10-29T18:47:54Z</dcterms:modified>
</cp:coreProperties>
</file>