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B_5857703.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8" r:id="rId5"/>
    <p:sldId id="257" r:id="rId6"/>
    <p:sldId id="271" r:id="rId7"/>
    <p:sldId id="261" r:id="rId8"/>
    <p:sldId id="272" r:id="rId9"/>
    <p:sldId id="262" r:id="rId10"/>
    <p:sldId id="269" r:id="rId11"/>
    <p:sldId id="270" r:id="rId12"/>
    <p:sldId id="263" r:id="rId13"/>
    <p:sldId id="280" r:id="rId14"/>
    <p:sldId id="264" r:id="rId15"/>
    <p:sldId id="281" r:id="rId16"/>
    <p:sldId id="282" r:id="rId17"/>
    <p:sldId id="265" r:id="rId18"/>
    <p:sldId id="266" r:id="rId19"/>
    <p:sldId id="277" r:id="rId20"/>
    <p:sldId id="274" r:id="rId21"/>
    <p:sldId id="276" r:id="rId22"/>
    <p:sldId id="275" r:id="rId23"/>
    <p:sldId id="273" r:id="rId24"/>
    <p:sldId id="267"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7238D9-3F0C-8C76-FD15-659A01A13929}" name="Sokoloski, Leo" initials="SL" userId="S::lsokoloski@commonwealthu.edu::99bbd9fe-6bc0-446b-8323-0ac1f47861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102B"/>
    <a:srgbClr val="8D0034"/>
    <a:srgbClr val="690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A5E33-DF88-7B84-3A68-8565E940857F}" v="137" dt="2024-12-03T15:12:53.482"/>
    <p1510:client id="{CDBC6A34-C3F4-5127-2C52-8B390F0E3FAE}" v="116" dt="2024-12-03T15:18:33.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omments/modernComment_10B_5857703.xml><?xml version="1.0" encoding="utf-8"?>
<p188:cmLst xmlns:a="http://schemas.openxmlformats.org/drawingml/2006/main" xmlns:r="http://schemas.openxmlformats.org/officeDocument/2006/relationships" xmlns:p188="http://schemas.microsoft.com/office/powerpoint/2018/8/main">
  <p188:cm id="{9281508A-4E6A-4E9F-853B-8E22BFE8F881}" authorId="{067238D9-3F0C-8C76-FD15-659A01A13929}" created="2023-06-27T17:32:39.050">
    <pc:sldMkLst xmlns:pc="http://schemas.microsoft.com/office/powerpoint/2013/main/command">
      <pc:docMk/>
      <pc:sldMk cId="92632835" sldId="267"/>
    </pc:sldMkLst>
    <p188:txBody>
      <a:bodyPr/>
      <a:lstStyle/>
      <a:p>
        <a:r>
          <a:rPr lang="en-US"/>
          <a:t>Updated 06-27-2023 @ 1332 hrs.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0F668-887D-41FE-B86E-41E78E5A4A5E}" type="datetimeFigureOut">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586DF-71F1-449A-B100-2795E4828BA2}" type="slidenum">
              <a:t>‹#›</a:t>
            </a:fld>
            <a:endParaRPr lang="en-US"/>
          </a:p>
        </p:txBody>
      </p:sp>
    </p:spTree>
    <p:extLst>
      <p:ext uri="{BB962C8B-B14F-4D97-AF65-F5344CB8AC3E}">
        <p14:creationId xmlns:p14="http://schemas.microsoft.com/office/powerpoint/2010/main" val="251204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from Bashar</a:t>
            </a:r>
          </a:p>
        </p:txBody>
      </p:sp>
      <p:sp>
        <p:nvSpPr>
          <p:cNvPr id="4" name="Slide Number Placeholder 3"/>
          <p:cNvSpPr>
            <a:spLocks noGrp="1"/>
          </p:cNvSpPr>
          <p:nvPr>
            <p:ph type="sldNum" sz="quarter" idx="5"/>
          </p:nvPr>
        </p:nvSpPr>
        <p:spPr/>
        <p:txBody>
          <a:bodyPr/>
          <a:lstStyle/>
          <a:p>
            <a:fld id="{B2C311F1-B1A7-4811-8F14-CA9DF941D006}" type="slidenum">
              <a:rPr lang="en-US" smtClean="0"/>
              <a:t>1</a:t>
            </a:fld>
            <a:endParaRPr lang="en-US"/>
          </a:p>
        </p:txBody>
      </p:sp>
    </p:spTree>
    <p:extLst>
      <p:ext uri="{BB962C8B-B14F-4D97-AF65-F5344CB8AC3E}">
        <p14:creationId xmlns:p14="http://schemas.microsoft.com/office/powerpoint/2010/main" val="175803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311F1-B1A7-4811-8F14-CA9DF941D006}" type="slidenum">
              <a:rPr lang="en-US" smtClean="0"/>
              <a:t>22</a:t>
            </a:fld>
            <a:endParaRPr lang="en-US"/>
          </a:p>
        </p:txBody>
      </p:sp>
    </p:spTree>
    <p:extLst>
      <p:ext uri="{BB962C8B-B14F-4D97-AF65-F5344CB8AC3E}">
        <p14:creationId xmlns:p14="http://schemas.microsoft.com/office/powerpoint/2010/main" val="199242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solidFill>
                  <a:srgbClr val="F3D0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BC5ED-D458-D6F6-57E2-0E345110F64B}"/>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9308BBA3-F2F8-B078-1867-7D724B942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90CAA-B0AB-1C6E-AD04-FF51BF99AA78}"/>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9" name="Picture 8">
            <a:extLst>
              <a:ext uri="{FF2B5EF4-FFF2-40B4-BE49-F238E27FC236}">
                <a16:creationId xmlns:a16="http://schemas.microsoft.com/office/drawing/2014/main" id="{4D6271F2-593A-42AC-AA15-A81F0A86F35E}"/>
              </a:ext>
            </a:extLst>
          </p:cNvPr>
          <p:cNvPicPr>
            <a:picLocks noChangeAspect="1"/>
          </p:cNvPicPr>
          <p:nvPr userDrawn="1"/>
        </p:nvPicPr>
        <p:blipFill>
          <a:blip r:embed="rId2"/>
          <a:stretch>
            <a:fillRect/>
          </a:stretch>
        </p:blipFill>
        <p:spPr>
          <a:xfrm>
            <a:off x="3171634" y="4942675"/>
            <a:ext cx="5848731" cy="1471732"/>
          </a:xfrm>
          <a:prstGeom prst="rect">
            <a:avLst/>
          </a:prstGeom>
        </p:spPr>
      </p:pic>
    </p:spTree>
    <p:extLst>
      <p:ext uri="{BB962C8B-B14F-4D97-AF65-F5344CB8AC3E}">
        <p14:creationId xmlns:p14="http://schemas.microsoft.com/office/powerpoint/2010/main" val="39236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5DC7-1D57-A7B0-F257-F3E58E192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C29C1-DA6F-D5F6-39C4-B700FF89B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5F5A6-3EF5-7D06-2888-78F32D9E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510FA-FE56-7281-96AC-96598DEC2094}"/>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6" name="Footer Placeholder 5">
            <a:extLst>
              <a:ext uri="{FF2B5EF4-FFF2-40B4-BE49-F238E27FC236}">
                <a16:creationId xmlns:a16="http://schemas.microsoft.com/office/drawing/2014/main" id="{47A40A69-147A-DA87-AB39-89CFED07B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C419B-BF41-306B-0E5A-1102ECE1B252}"/>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a:extLst>
              <a:ext uri="{FF2B5EF4-FFF2-40B4-BE49-F238E27FC236}">
                <a16:creationId xmlns:a16="http://schemas.microsoft.com/office/drawing/2014/main" id="{838FA572-63AA-3BF2-8511-B3D897ECD52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75635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5485-1461-9DDA-0B8D-DE97113E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6BE23-7EAA-B327-72A8-8578370FB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BDE65F-E1DD-981C-96F9-14C38CF5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E6DDA-FF30-FF29-5B0F-35222B207246}"/>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6" name="Footer Placeholder 5">
            <a:extLst>
              <a:ext uri="{FF2B5EF4-FFF2-40B4-BE49-F238E27FC236}">
                <a16:creationId xmlns:a16="http://schemas.microsoft.com/office/drawing/2014/main" id="{B52F8222-ADB6-2384-D5CA-A60AFD2FD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FE783-AE8C-CBD1-A9C6-ECDD121C999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a:extLst>
              <a:ext uri="{FF2B5EF4-FFF2-40B4-BE49-F238E27FC236}">
                <a16:creationId xmlns:a16="http://schemas.microsoft.com/office/drawing/2014/main" id="{BB989CA4-DDF9-E469-03F1-92D700087C2D}"/>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73208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19273A1-AA11-E4D8-319A-88CB1AC0EA5D}"/>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5BDC5C9-6C5C-56F9-2402-23594280CF9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358DC11D-01B0-3BA8-4211-27592467F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AF518-BD5E-EBDD-ABC1-C6EE0B866F9C}"/>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92FCB125-423D-668C-2EED-F6DBAE294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8731B-5FB0-A1B4-0A1C-188A00B02D92}"/>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7" name="Picture 6">
            <a:extLst>
              <a:ext uri="{FF2B5EF4-FFF2-40B4-BE49-F238E27FC236}">
                <a16:creationId xmlns:a16="http://schemas.microsoft.com/office/drawing/2014/main" id="{527902A2-E3DB-4E26-82F2-51281CEDA7A5}"/>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51496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CF4B6-592E-B0EA-8AF9-0E51E7B36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E3E37-11F0-1CDE-C147-BC177AEA4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2C7A7-7586-8CF9-11DE-2C82EDEA5E83}"/>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1DE78B0D-A88A-4106-23BC-36C3D1FD6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2854C-D49B-4E7E-A377-47DFF4F4CCC2}"/>
              </a:ext>
            </a:extLst>
          </p:cNvPr>
          <p:cNvSpPr>
            <a:spLocks noGrp="1"/>
          </p:cNvSpPr>
          <p:nvPr>
            <p:ph type="sldNum" sz="quarter" idx="12"/>
          </p:nvPr>
        </p:nvSpPr>
        <p:spPr/>
        <p:txBody>
          <a:bodyPr/>
          <a:lstStyle/>
          <a:p>
            <a:fld id="{C7091C1E-E01A-454E-B6F5-F8A53A4B09A6}" type="slidenum">
              <a:rPr lang="en-US" smtClean="0"/>
              <a:t>‹#›</a:t>
            </a:fld>
            <a:endParaRPr lang="en-US"/>
          </a:p>
        </p:txBody>
      </p:sp>
    </p:spTree>
    <p:extLst>
      <p:ext uri="{BB962C8B-B14F-4D97-AF65-F5344CB8AC3E}">
        <p14:creationId xmlns:p14="http://schemas.microsoft.com/office/powerpoint/2010/main" val="29049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90030"/>
            </a:gs>
            <a:gs pos="50000">
              <a:srgbClr val="8D0034"/>
            </a:gs>
            <a:gs pos="100000">
              <a:srgbClr val="AF102B"/>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BBE8-3E6E-DFBF-910F-BFC142AB69FF}"/>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0E5A1AC-699F-A2CE-7257-7D09A141C449}"/>
              </a:ext>
            </a:extLst>
          </p:cNvPr>
          <p:cNvSpPr>
            <a:spLocks noGrp="1"/>
          </p:cNvSpPr>
          <p:nvPr>
            <p:ph type="subTitle" idx="1"/>
          </p:nvPr>
        </p:nvSpPr>
        <p:spPr>
          <a:xfrm>
            <a:off x="1524000" y="3602038"/>
            <a:ext cx="9144000" cy="1113895"/>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BC5ED-D458-D6F6-57E2-0E345110F64B}"/>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9308BBA3-F2F8-B078-1867-7D724B942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90CAA-B0AB-1C6E-AD04-FF51BF99AA78}"/>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descr="Logo&#10;&#10;Description automatically generated with low confidence">
            <a:extLst>
              <a:ext uri="{FF2B5EF4-FFF2-40B4-BE49-F238E27FC236}">
                <a16:creationId xmlns:a16="http://schemas.microsoft.com/office/drawing/2014/main" id="{14728E9D-35B0-FA69-A7CF-4D09CCB6422E}"/>
              </a:ext>
            </a:extLst>
          </p:cNvPr>
          <p:cNvPicPr>
            <a:picLocks noChangeAspect="1"/>
          </p:cNvPicPr>
          <p:nvPr userDrawn="1"/>
        </p:nvPicPr>
        <p:blipFill>
          <a:blip r:embed="rId2"/>
          <a:stretch>
            <a:fillRect/>
          </a:stretch>
        </p:blipFill>
        <p:spPr>
          <a:xfrm>
            <a:off x="3399000" y="5209141"/>
            <a:ext cx="5394000" cy="1329771"/>
          </a:xfrm>
          <a:prstGeom prst="rect">
            <a:avLst/>
          </a:prstGeom>
        </p:spPr>
      </p:pic>
    </p:spTree>
    <p:extLst>
      <p:ext uri="{BB962C8B-B14F-4D97-AF65-F5344CB8AC3E}">
        <p14:creationId xmlns:p14="http://schemas.microsoft.com/office/powerpoint/2010/main" val="392368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EFDE45D6-92B6-3BB6-445E-EEBD311B6FDC}"/>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8ED56C91-C229-333E-8556-F4CD25C1757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24ADF9-D3BA-11E6-DA35-5ADA5E9DC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1A6FB-5944-97E4-2C97-9C7D4D866DAF}"/>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CD34B0C1-0D75-02F8-5B2E-D303C9CE0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6C1E8-D968-0ECB-FCF2-169A5036463C}"/>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2" name="Picture 11">
            <a:extLst>
              <a:ext uri="{FF2B5EF4-FFF2-40B4-BE49-F238E27FC236}">
                <a16:creationId xmlns:a16="http://schemas.microsoft.com/office/drawing/2014/main" id="{49D24159-0BD7-514B-E1D4-1B67FB56161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26588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b="1">
                <a:solidFill>
                  <a:srgbClr val="F3D0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45057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63C97F48-FE2B-CD95-C970-6787CCE2FF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6B8C6-F41C-C9E6-0557-1B7ABF89C7A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905146-C0F8-9C76-4161-DAD2B204B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8C6FF-76A0-F00C-F518-6F6C17A04EC0}"/>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BD2A2DB0-EA51-D228-F17C-823D3D347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6506C-435A-BA6D-D2FB-1B539304688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2" name="Picture 11">
            <a:extLst>
              <a:ext uri="{FF2B5EF4-FFF2-40B4-BE49-F238E27FC236}">
                <a16:creationId xmlns:a16="http://schemas.microsoft.com/office/drawing/2014/main" id="{E356871C-D1B9-053F-DDDF-A06887B37A26}"/>
              </a:ext>
            </a:extLst>
          </p:cNvPr>
          <p:cNvPicPr>
            <a:picLocks noChangeAspect="1"/>
          </p:cNvPicPr>
          <p:nvPr userDrawn="1"/>
        </p:nvPicPr>
        <p:blipFill>
          <a:blip r:embed="rId3"/>
          <a:stretch>
            <a:fillRect/>
          </a:stretch>
        </p:blipFill>
        <p:spPr>
          <a:xfrm>
            <a:off x="547913" y="6347279"/>
            <a:ext cx="5624287" cy="304345"/>
          </a:xfrm>
          <a:prstGeom prst="rect">
            <a:avLst/>
          </a:prstGeom>
        </p:spPr>
      </p:pic>
    </p:spTree>
    <p:extLst>
      <p:ext uri="{BB962C8B-B14F-4D97-AF65-F5344CB8AC3E}">
        <p14:creationId xmlns:p14="http://schemas.microsoft.com/office/powerpoint/2010/main" val="45057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14CE4218-5A0F-5284-B8C3-73B30172B94A}"/>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ECE02E26-330A-084D-1D5D-FAD32953C25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3FF1588-3178-147C-9B56-299B2AF69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D629E3-3032-CCCD-95A2-CCC7186CC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0CD363-BA17-499B-EB2E-7FCBBBC3463E}"/>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6" name="Footer Placeholder 5">
            <a:extLst>
              <a:ext uri="{FF2B5EF4-FFF2-40B4-BE49-F238E27FC236}">
                <a16:creationId xmlns:a16="http://schemas.microsoft.com/office/drawing/2014/main" id="{B0A80368-00EF-C0A0-E680-ECA53BBA1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E4AC9-40E8-CEBE-5051-27E1D1EB9F77}"/>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8" name="Picture 7">
            <a:extLst>
              <a:ext uri="{FF2B5EF4-FFF2-40B4-BE49-F238E27FC236}">
                <a16:creationId xmlns:a16="http://schemas.microsoft.com/office/drawing/2014/main" id="{C2D3AC8D-051C-67ED-70ED-8A9D009A94DA}"/>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40293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6FBB04CC-FDDA-277B-D3C3-7392E01952C4}"/>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A6C39B6B-6FB7-CBD6-08D0-BD66EB8CF895}"/>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2BE625A-7CF3-D018-E49A-7F97B1EC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4467C-F892-5AA0-15EF-789A6F1FD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F5E27-FF5E-CFE7-35B0-E6B1E9653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F601-D95A-3876-BA3B-96691AC89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6D791-5FCB-4439-C001-1D68D9D23FD2}"/>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8" name="Footer Placeholder 7">
            <a:extLst>
              <a:ext uri="{FF2B5EF4-FFF2-40B4-BE49-F238E27FC236}">
                <a16:creationId xmlns:a16="http://schemas.microsoft.com/office/drawing/2014/main" id="{536D6E55-4196-E63D-5211-64292419A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55A530-60F0-B89D-644F-325D468DE7F4}"/>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10" name="Picture 9">
            <a:extLst>
              <a:ext uri="{FF2B5EF4-FFF2-40B4-BE49-F238E27FC236}">
                <a16:creationId xmlns:a16="http://schemas.microsoft.com/office/drawing/2014/main" id="{A8F3763F-0481-D43E-D3B4-F93EF67CAC4F}"/>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142387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FA948CBA-E12F-370B-4968-38DEAAB6572E}"/>
              </a:ext>
            </a:extLst>
          </p:cNvPr>
          <p:cNvPicPr>
            <a:picLocks noChangeAspect="1"/>
          </p:cNvPicPr>
          <p:nvPr userDrawn="1"/>
        </p:nvPicPr>
        <p:blipFill>
          <a:blip r:embed="rId2"/>
          <a:stretch>
            <a:fillRect/>
          </a:stretch>
        </p:blipFill>
        <p:spPr>
          <a:xfrm>
            <a:off x="0" y="-31978"/>
            <a:ext cx="12192000" cy="1722666"/>
          </a:xfrm>
          <a:prstGeom prst="rect">
            <a:avLst/>
          </a:prstGeom>
        </p:spPr>
      </p:pic>
      <p:sp>
        <p:nvSpPr>
          <p:cNvPr id="2" name="Title 1">
            <a:extLst>
              <a:ext uri="{FF2B5EF4-FFF2-40B4-BE49-F238E27FC236}">
                <a16:creationId xmlns:a16="http://schemas.microsoft.com/office/drawing/2014/main" id="{16494C35-3DD1-E173-8230-5F84ADF28B1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1DD010A9-3C70-4AAE-B0B1-2F0A6A975C6A}"/>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4" name="Footer Placeholder 3">
            <a:extLst>
              <a:ext uri="{FF2B5EF4-FFF2-40B4-BE49-F238E27FC236}">
                <a16:creationId xmlns:a16="http://schemas.microsoft.com/office/drawing/2014/main" id="{96DD3F95-5352-DA99-3886-C9E467D8CC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26DDA4-0D8D-28DE-4D94-9B0BA8BE3DED}"/>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6" name="Picture 5">
            <a:extLst>
              <a:ext uri="{FF2B5EF4-FFF2-40B4-BE49-F238E27FC236}">
                <a16:creationId xmlns:a16="http://schemas.microsoft.com/office/drawing/2014/main" id="{FF4A8A98-AE05-CBD7-7B97-EF7648770BCB}"/>
              </a:ext>
            </a:extLst>
          </p:cNvPr>
          <p:cNvPicPr>
            <a:picLocks noChangeAspect="1"/>
          </p:cNvPicPr>
          <p:nvPr userDrawn="1"/>
        </p:nvPicPr>
        <p:blipFill>
          <a:blip r:embed="rId3"/>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261952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E92DE-BDAB-2988-D6B0-ED43527700A0}"/>
              </a:ext>
            </a:extLst>
          </p:cNvPr>
          <p:cNvSpPr>
            <a:spLocks noGrp="1"/>
          </p:cNvSpPr>
          <p:nvPr>
            <p:ph type="dt" sz="half" idx="10"/>
          </p:nvPr>
        </p:nvSpPr>
        <p:spPr/>
        <p:txBody>
          <a:bodyPr/>
          <a:lstStyle/>
          <a:p>
            <a:fld id="{A690911B-69F9-3744-B7C9-EE3001597E97}" type="datetimeFigureOut">
              <a:rPr lang="en-US" smtClean="0"/>
              <a:t>12/3/2024</a:t>
            </a:fld>
            <a:endParaRPr lang="en-US"/>
          </a:p>
        </p:txBody>
      </p:sp>
      <p:sp>
        <p:nvSpPr>
          <p:cNvPr id="3" name="Footer Placeholder 2">
            <a:extLst>
              <a:ext uri="{FF2B5EF4-FFF2-40B4-BE49-F238E27FC236}">
                <a16:creationId xmlns:a16="http://schemas.microsoft.com/office/drawing/2014/main" id="{0E511BC4-5DA3-44B3-9A73-72F018C0F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C00079-FA43-05EC-2AB6-0DF3C1ED0198}"/>
              </a:ext>
            </a:extLst>
          </p:cNvPr>
          <p:cNvSpPr>
            <a:spLocks noGrp="1"/>
          </p:cNvSpPr>
          <p:nvPr>
            <p:ph type="sldNum" sz="quarter" idx="12"/>
          </p:nvPr>
        </p:nvSpPr>
        <p:spPr/>
        <p:txBody>
          <a:bodyPr/>
          <a:lstStyle/>
          <a:p>
            <a:fld id="{C7091C1E-E01A-454E-B6F5-F8A53A4B09A6}" type="slidenum">
              <a:rPr lang="en-US" smtClean="0"/>
              <a:t>‹#›</a:t>
            </a:fld>
            <a:endParaRPr lang="en-US"/>
          </a:p>
        </p:txBody>
      </p:sp>
      <p:pic>
        <p:nvPicPr>
          <p:cNvPr id="5" name="Picture 4">
            <a:extLst>
              <a:ext uri="{FF2B5EF4-FFF2-40B4-BE49-F238E27FC236}">
                <a16:creationId xmlns:a16="http://schemas.microsoft.com/office/drawing/2014/main" id="{38F1099F-ED58-E22B-10BB-2F2C3F60ABBB}"/>
              </a:ext>
            </a:extLst>
          </p:cNvPr>
          <p:cNvPicPr>
            <a:picLocks noChangeAspect="1"/>
          </p:cNvPicPr>
          <p:nvPr userDrawn="1"/>
        </p:nvPicPr>
        <p:blipFill>
          <a:blip r:embed="rId2"/>
          <a:stretch>
            <a:fillRect/>
          </a:stretch>
        </p:blipFill>
        <p:spPr>
          <a:xfrm>
            <a:off x="578756" y="6395576"/>
            <a:ext cx="5582558" cy="302086"/>
          </a:xfrm>
          <a:prstGeom prst="rect">
            <a:avLst/>
          </a:prstGeom>
        </p:spPr>
      </p:pic>
    </p:spTree>
    <p:extLst>
      <p:ext uri="{BB962C8B-B14F-4D97-AF65-F5344CB8AC3E}">
        <p14:creationId xmlns:p14="http://schemas.microsoft.com/office/powerpoint/2010/main" val="330088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E7464-2F36-0E4C-93B0-DC89B262C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F2778-D279-5869-BE4D-3C0D7E4ED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482AA-4616-BE21-E8E0-BE464A13C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0911B-69F9-3744-B7C9-EE3001597E97}" type="datetimeFigureOut">
              <a:rPr lang="en-US" smtClean="0"/>
              <a:t>12/3/2024</a:t>
            </a:fld>
            <a:endParaRPr lang="en-US"/>
          </a:p>
        </p:txBody>
      </p:sp>
      <p:sp>
        <p:nvSpPr>
          <p:cNvPr id="5" name="Footer Placeholder 4">
            <a:extLst>
              <a:ext uri="{FF2B5EF4-FFF2-40B4-BE49-F238E27FC236}">
                <a16:creationId xmlns:a16="http://schemas.microsoft.com/office/drawing/2014/main" id="{6F5680AA-EBA1-35D3-B50F-7F6E064C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2B8D3E-B70E-411C-FAA5-31608A17A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91C1E-E01A-454E-B6F5-F8A53A4B09A6}" type="slidenum">
              <a:rPr lang="en-US" smtClean="0"/>
              <a:t>‹#›</a:t>
            </a:fld>
            <a:endParaRPr lang="en-US"/>
          </a:p>
        </p:txBody>
      </p:sp>
    </p:spTree>
    <p:extLst>
      <p:ext uri="{BB962C8B-B14F-4D97-AF65-F5344CB8AC3E}">
        <p14:creationId xmlns:p14="http://schemas.microsoft.com/office/powerpoint/2010/main" val="32777561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m.maxient.com/reportingform.php?BloomsburgUniv&amp;layout_id=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onwealthu.edu/student-complaints-and-concerns" TargetMode="External"/><Relationship Id="rId2" Type="http://schemas.openxmlformats.org/officeDocument/2006/relationships/hyperlink" Target="https://www.commonwealthu.edu/documents/cu-student-code-conduc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commonwealthu.edu/student-complaints-and-concern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0B_585770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m.maxient.com/reportingform.php?BloomsburgUniv&amp;layout_id=7" TargetMode="External"/><Relationship Id="rId2" Type="http://schemas.openxmlformats.org/officeDocument/2006/relationships/hyperlink" Target="https://www.commonwealthu.edu/about/university-senate-governance/policies-and-procedures/prp-3592-academic-grievance-procedure" TargetMode="External"/><Relationship Id="rId1" Type="http://schemas.openxmlformats.org/officeDocument/2006/relationships/slideLayout" Target="../slideLayouts/slideLayout3.xml"/><Relationship Id="rId5" Type="http://schemas.openxmlformats.org/officeDocument/2006/relationships/hyperlink" Target="https://cm.maxient.com/reportingform.php?BloomsburgUniv&amp;layout_id=11" TargetMode="External"/><Relationship Id="rId4" Type="http://schemas.openxmlformats.org/officeDocument/2006/relationships/hyperlink" Target="https://www.commonwealthu.edu/about/university-senate-governance/policies-and-procedures/policy-1-02-academic-integrity-polic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m.maxient.com/reportingform.php?LockHavenUniv&amp;layout_id=6" TargetMode="External"/><Relationship Id="rId2" Type="http://schemas.openxmlformats.org/officeDocument/2006/relationships/hyperlink" Target="https://cm.maxient.com/reportingform.php?BloomsburgUniv&amp;layout_id=3"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mailto:deanofstudents@commonwealthu.edu" TargetMode="External"/><Relationship Id="rId4" Type="http://schemas.openxmlformats.org/officeDocument/2006/relationships/hyperlink" Target="https://cm.maxient.com/reportingform.php?MansfieldUniv&amp;layout_id=1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bloomu.edu/prp-4862-student-non-academic-grievance-policy" TargetMode="External"/><Relationship Id="rId2" Type="http://schemas.openxmlformats.org/officeDocument/2006/relationships/hyperlink" Target="https://www.bloomu.edu/contact-cga" TargetMode="External"/><Relationship Id="rId1" Type="http://schemas.openxmlformats.org/officeDocument/2006/relationships/slideLayout" Target="../slideLayouts/slideLayout3.xml"/><Relationship Id="rId4" Type="http://schemas.openxmlformats.org/officeDocument/2006/relationships/hyperlink" Target="https://cm.maxient.com/reportingform.php?BloomsburgUniv&amp;layout_id=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DB94-F19B-7DE5-551D-D906920CE5A0}"/>
              </a:ext>
            </a:extLst>
          </p:cNvPr>
          <p:cNvSpPr>
            <a:spLocks noGrp="1"/>
          </p:cNvSpPr>
          <p:nvPr>
            <p:ph type="ctrTitle"/>
          </p:nvPr>
        </p:nvSpPr>
        <p:spPr/>
        <p:txBody>
          <a:bodyPr/>
          <a:lstStyle/>
          <a:p>
            <a:r>
              <a:rPr lang="en-US">
                <a:latin typeface="Franklin Gothic Medium"/>
              </a:rPr>
              <a:t>Student Complaints and Concerns</a:t>
            </a:r>
            <a:endParaRPr lang="en-US"/>
          </a:p>
        </p:txBody>
      </p:sp>
      <p:sp>
        <p:nvSpPr>
          <p:cNvPr id="3" name="Subtitle 2">
            <a:extLst>
              <a:ext uri="{FF2B5EF4-FFF2-40B4-BE49-F238E27FC236}">
                <a16:creationId xmlns:a16="http://schemas.microsoft.com/office/drawing/2014/main" id="{91730BEA-0917-4144-D149-8C54E3D8FB81}"/>
              </a:ext>
            </a:extLst>
          </p:cNvPr>
          <p:cNvSpPr>
            <a:spLocks noGrp="1"/>
          </p:cNvSpPr>
          <p:nvPr>
            <p:ph type="subTitle" idx="1"/>
          </p:nvPr>
        </p:nvSpPr>
        <p:spPr/>
        <p:txBody>
          <a:bodyPr vert="horz" lIns="91440" tIns="45720" rIns="91440" bIns="45720" rtlCol="0" anchor="t">
            <a:normAutofit/>
          </a:bodyPr>
          <a:lstStyle/>
          <a:p>
            <a:r>
              <a:rPr lang="en-US">
                <a:latin typeface="Franklin Gothic Medium"/>
              </a:rPr>
              <a:t>August 8, 2023</a:t>
            </a:r>
          </a:p>
        </p:txBody>
      </p:sp>
    </p:spTree>
    <p:extLst>
      <p:ext uri="{BB962C8B-B14F-4D97-AF65-F5344CB8AC3E}">
        <p14:creationId xmlns:p14="http://schemas.microsoft.com/office/powerpoint/2010/main" val="297216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fontScale="92500" lnSpcReduction="10000"/>
          </a:bodyPr>
          <a:lstStyle/>
          <a:p>
            <a:r>
              <a:rPr lang="en-US"/>
              <a:t>General Student Complaints</a:t>
            </a:r>
          </a:p>
          <a:p>
            <a:pPr lvl="1"/>
            <a:r>
              <a:rPr lang="en-US"/>
              <a:t>Informal Student Complaint Process</a:t>
            </a:r>
          </a:p>
          <a:p>
            <a:pPr lvl="2"/>
            <a:r>
              <a:rPr lang="en-US">
                <a:ea typeface="+mn-lt"/>
                <a:cs typeface="+mn-lt"/>
              </a:rPr>
              <a:t>Students who wish to lodge a complaint about a faculty or staff member not covered by the procedures in the above-listed sections, academic catalogs, and/or student handbook are encouraged to address the complaint informally by:  </a:t>
            </a:r>
          </a:p>
          <a:p>
            <a:pPr lvl="3"/>
            <a:r>
              <a:rPr lang="en-US">
                <a:ea typeface="+mn-lt"/>
                <a:cs typeface="+mn-lt"/>
              </a:rPr>
              <a:t>Seeking to resolve the issue with the faculty or staff member directly; if there is not a satisfactory resolution then</a:t>
            </a:r>
            <a:endParaRPr lang="en-US"/>
          </a:p>
          <a:p>
            <a:pPr lvl="3"/>
            <a:r>
              <a:rPr lang="en-US">
                <a:ea typeface="+mn-lt"/>
                <a:cs typeface="+mn-lt"/>
              </a:rPr>
              <a:t>Seeking to resolve the issue with the help of the department chair or the staff member's direct supervisor; if there is not a satisfactory resolution then</a:t>
            </a:r>
          </a:p>
          <a:p>
            <a:pPr lvl="3"/>
            <a:r>
              <a:rPr lang="en-US">
                <a:ea typeface="+mn-lt"/>
                <a:cs typeface="+mn-lt"/>
              </a:rPr>
              <a:t>Seeking to resolve the issue (if academic) with the College Dean or Associate Dean, if there is not a satisfactory resolution then the Dean of Undergraduate Education or the Dean of Graduate Education can be contacted</a:t>
            </a:r>
            <a:endParaRPr lang="en-US"/>
          </a:p>
          <a:p>
            <a:pPr lvl="3"/>
            <a:r>
              <a:rPr lang="en-US">
                <a:ea typeface="+mn-lt"/>
                <a:cs typeface="+mn-lt"/>
              </a:rPr>
              <a:t>Seeking advice from the Dean of the Students about how to resolve the issue (if non-academic) informally and, if warranted, information about the formal complaint process.</a:t>
            </a:r>
            <a:endParaRPr lang="en-US"/>
          </a:p>
          <a:p>
            <a:pPr lvl="1"/>
            <a:r>
              <a:rPr lang="en-US">
                <a:ea typeface="+mn-lt"/>
                <a:cs typeface="+mn-lt"/>
              </a:rPr>
              <a:t>Formal Student Complaint Process</a:t>
            </a:r>
          </a:p>
          <a:p>
            <a:pPr lvl="2"/>
            <a:r>
              <a:rPr lang="en-US">
                <a:ea typeface="+mn-lt"/>
                <a:cs typeface="+mn-lt"/>
                <a:hlinkClick r:id="rId2"/>
              </a:rPr>
              <a:t>https://cm.maxient.com/reportingform.php?BloomsburgUniv&amp;layout_id=8</a:t>
            </a:r>
            <a:r>
              <a:rPr lang="en-US">
                <a:ea typeface="+mn-lt"/>
                <a:cs typeface="+mn-lt"/>
              </a:rPr>
              <a:t> </a:t>
            </a:r>
            <a:endParaRPr lang="en-US"/>
          </a:p>
        </p:txBody>
      </p:sp>
    </p:spTree>
    <p:extLst>
      <p:ext uri="{BB962C8B-B14F-4D97-AF65-F5344CB8AC3E}">
        <p14:creationId xmlns:p14="http://schemas.microsoft.com/office/powerpoint/2010/main" val="133996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Conduct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r>
              <a:rPr lang="en-US"/>
              <a:t>Role and History of Student Conduct</a:t>
            </a:r>
          </a:p>
          <a:p>
            <a:pPr lvl="1"/>
            <a:r>
              <a:rPr lang="en-US"/>
              <a:t>Rights and Responsibilities</a:t>
            </a:r>
          </a:p>
          <a:p>
            <a:pPr lvl="2"/>
            <a:r>
              <a:rPr lang="en-US"/>
              <a:t>Institutional and Individual</a:t>
            </a:r>
          </a:p>
          <a:p>
            <a:r>
              <a:rPr lang="en-US"/>
              <a:t>Student Code of Conduct</a:t>
            </a:r>
          </a:p>
          <a:p>
            <a:pPr lvl="1"/>
            <a:r>
              <a:rPr lang="en-US">
                <a:ea typeface="+mn-lt"/>
                <a:cs typeface="+mn-lt"/>
                <a:hlinkClick r:id="rId2"/>
              </a:rPr>
              <a:t>https://www.commonwealthu.edu/documents/cu-student-code-conduct</a:t>
            </a:r>
            <a:endParaRPr lang="en-US"/>
          </a:p>
          <a:p>
            <a:r>
              <a:rPr lang="en-US"/>
              <a:t>Referral pathways</a:t>
            </a:r>
          </a:p>
          <a:p>
            <a:pPr lvl="1"/>
            <a:r>
              <a:rPr lang="en-US"/>
              <a:t>Res. Life</a:t>
            </a:r>
          </a:p>
          <a:p>
            <a:pPr lvl="1"/>
            <a:r>
              <a:rPr lang="en-US"/>
              <a:t>University Police</a:t>
            </a:r>
          </a:p>
          <a:p>
            <a:pPr lvl="1"/>
            <a:r>
              <a:rPr lang="en-US"/>
              <a:t>Other reporting sources</a:t>
            </a:r>
          </a:p>
          <a:p>
            <a:pPr lvl="1"/>
            <a:r>
              <a:rPr lang="en-US">
                <a:ea typeface="+mn-lt"/>
                <a:cs typeface="+mn-lt"/>
                <a:hlinkClick r:id="rId3"/>
              </a:rPr>
              <a:t>https://www.commonwealthu.edu/student-complaints-and-concerns</a:t>
            </a:r>
            <a:endParaRPr lang="en-US"/>
          </a:p>
          <a:p>
            <a:endParaRPr lang="en-US"/>
          </a:p>
        </p:txBody>
      </p:sp>
    </p:spTree>
    <p:extLst>
      <p:ext uri="{BB962C8B-B14F-4D97-AF65-F5344CB8AC3E}">
        <p14:creationId xmlns:p14="http://schemas.microsoft.com/office/powerpoint/2010/main" val="412590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CEBD-E92A-E65E-E3BD-C4D3927D2C40}"/>
              </a:ext>
            </a:extLst>
          </p:cNvPr>
          <p:cNvSpPr>
            <a:spLocks noGrp="1"/>
          </p:cNvSpPr>
          <p:nvPr>
            <p:ph type="title"/>
          </p:nvPr>
        </p:nvSpPr>
        <p:spPr/>
        <p:txBody>
          <a:bodyPr/>
          <a:lstStyle/>
          <a:p>
            <a:r>
              <a:rPr lang="en-US"/>
              <a:t>Student Conduct</a:t>
            </a:r>
          </a:p>
        </p:txBody>
      </p:sp>
      <p:sp>
        <p:nvSpPr>
          <p:cNvPr id="3" name="Content Placeholder 2">
            <a:extLst>
              <a:ext uri="{FF2B5EF4-FFF2-40B4-BE49-F238E27FC236}">
                <a16:creationId xmlns:a16="http://schemas.microsoft.com/office/drawing/2014/main" id="{7746CD8B-8053-2C7F-A16D-91C362440EAD}"/>
              </a:ext>
            </a:extLst>
          </p:cNvPr>
          <p:cNvSpPr>
            <a:spLocks noGrp="1"/>
          </p:cNvSpPr>
          <p:nvPr>
            <p:ph idx="1"/>
          </p:nvPr>
        </p:nvSpPr>
        <p:spPr/>
        <p:txBody>
          <a:bodyPr vert="horz" lIns="91440" tIns="45720" rIns="91440" bIns="45720" rtlCol="0" anchor="t">
            <a:normAutofit/>
          </a:bodyPr>
          <a:lstStyle/>
          <a:p>
            <a:r>
              <a:rPr lang="en-US"/>
              <a:t>What happens when a student is referred?</a:t>
            </a:r>
          </a:p>
          <a:p>
            <a:pPr marL="0" indent="0">
              <a:buNone/>
            </a:pPr>
            <a:br>
              <a:rPr lang="en-US"/>
            </a:br>
            <a:endParaRPr lang="en-US"/>
          </a:p>
        </p:txBody>
      </p:sp>
      <p:pic>
        <p:nvPicPr>
          <p:cNvPr id="4" name="Picture 4" descr="A diagram of a company&#10;&#10;Description automatically generated">
            <a:extLst>
              <a:ext uri="{FF2B5EF4-FFF2-40B4-BE49-F238E27FC236}">
                <a16:creationId xmlns:a16="http://schemas.microsoft.com/office/drawing/2014/main" id="{57BC22A3-5CC5-FAA5-EF13-7A2BBE83BB23}"/>
              </a:ext>
            </a:extLst>
          </p:cNvPr>
          <p:cNvPicPr>
            <a:picLocks noChangeAspect="1"/>
          </p:cNvPicPr>
          <p:nvPr/>
        </p:nvPicPr>
        <p:blipFill>
          <a:blip r:embed="rId2"/>
          <a:stretch>
            <a:fillRect/>
          </a:stretch>
        </p:blipFill>
        <p:spPr>
          <a:xfrm>
            <a:off x="2946400" y="2358609"/>
            <a:ext cx="5142088" cy="3805893"/>
          </a:xfrm>
          <a:prstGeom prst="rect">
            <a:avLst/>
          </a:prstGeom>
        </p:spPr>
      </p:pic>
    </p:spTree>
    <p:extLst>
      <p:ext uri="{BB962C8B-B14F-4D97-AF65-F5344CB8AC3E}">
        <p14:creationId xmlns:p14="http://schemas.microsoft.com/office/powerpoint/2010/main" val="6418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43C8-67B6-45FA-7F93-C8A04FB521B9}"/>
              </a:ext>
            </a:extLst>
          </p:cNvPr>
          <p:cNvSpPr>
            <a:spLocks noGrp="1"/>
          </p:cNvSpPr>
          <p:nvPr>
            <p:ph type="title"/>
          </p:nvPr>
        </p:nvSpPr>
        <p:spPr/>
        <p:txBody>
          <a:bodyPr/>
          <a:lstStyle/>
          <a:p>
            <a:r>
              <a:rPr lang="en-US"/>
              <a:t>Student Conduct</a:t>
            </a:r>
          </a:p>
        </p:txBody>
      </p:sp>
      <p:sp>
        <p:nvSpPr>
          <p:cNvPr id="3" name="Content Placeholder 2">
            <a:extLst>
              <a:ext uri="{FF2B5EF4-FFF2-40B4-BE49-F238E27FC236}">
                <a16:creationId xmlns:a16="http://schemas.microsoft.com/office/drawing/2014/main" id="{AFAFA3E8-5F98-DBB2-6F68-505324153923}"/>
              </a:ext>
            </a:extLst>
          </p:cNvPr>
          <p:cNvSpPr>
            <a:spLocks noGrp="1"/>
          </p:cNvSpPr>
          <p:nvPr>
            <p:ph idx="1"/>
          </p:nvPr>
        </p:nvSpPr>
        <p:spPr/>
        <p:txBody>
          <a:bodyPr vert="horz" lIns="91440" tIns="45720" rIns="91440" bIns="45720" rtlCol="0" anchor="t">
            <a:normAutofit lnSpcReduction="10000"/>
          </a:bodyPr>
          <a:lstStyle/>
          <a:p>
            <a:r>
              <a:rPr lang="en-US"/>
              <a:t>Key takeaways:</a:t>
            </a:r>
          </a:p>
          <a:p>
            <a:pPr lvl="1"/>
            <a:r>
              <a:rPr lang="en-US"/>
              <a:t>OSC is tasked with facilitating a process – outcomes are not guaranteed.</a:t>
            </a:r>
          </a:p>
          <a:p>
            <a:pPr lvl="2"/>
            <a:r>
              <a:rPr lang="en-US"/>
              <a:t>In most cases, OSC will not/cannot share the outcome of a case with you. </a:t>
            </a:r>
          </a:p>
          <a:p>
            <a:pPr lvl="1"/>
            <a:endParaRPr lang="en-US"/>
          </a:p>
          <a:p>
            <a:pPr lvl="1"/>
            <a:r>
              <a:rPr lang="en-US"/>
              <a:t>Before you refer a student to the Office of Student Conduct</a:t>
            </a:r>
          </a:p>
          <a:p>
            <a:pPr lvl="2"/>
            <a:r>
              <a:rPr lang="en-US"/>
              <a:t>Talk with the student about their behavior</a:t>
            </a:r>
          </a:p>
          <a:p>
            <a:pPr lvl="2"/>
            <a:r>
              <a:rPr lang="en-US"/>
              <a:t>Document alleged incidents and your conversations</a:t>
            </a:r>
          </a:p>
          <a:p>
            <a:pPr lvl="2"/>
            <a:r>
              <a:rPr lang="en-US"/>
              <a:t>Share your documentation with the Office of Student Conduct</a:t>
            </a:r>
          </a:p>
          <a:p>
            <a:pPr lvl="2"/>
            <a:r>
              <a:rPr lang="en-US"/>
              <a:t>Contact us at any time for a consultation – there may be other PRPs that address a specific behavior. </a:t>
            </a:r>
          </a:p>
          <a:p>
            <a:pPr lvl="2"/>
            <a:endParaRPr lang="en-US"/>
          </a:p>
          <a:p>
            <a:pPr lvl="1"/>
            <a:r>
              <a:rPr lang="en-US"/>
              <a:t>Hazing</a:t>
            </a:r>
          </a:p>
          <a:p>
            <a:pPr lvl="2"/>
            <a:r>
              <a:rPr lang="en-US"/>
              <a:t>Refer to Office of Student Conduct</a:t>
            </a:r>
          </a:p>
        </p:txBody>
      </p:sp>
    </p:spTree>
    <p:extLst>
      <p:ext uri="{BB962C8B-B14F-4D97-AF65-F5344CB8AC3E}">
        <p14:creationId xmlns:p14="http://schemas.microsoft.com/office/powerpoint/2010/main" val="372899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Sexual Misconduct and Title IX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194269" y="1799703"/>
            <a:ext cx="6154032" cy="3568644"/>
          </a:xfrm>
        </p:spPr>
        <p:txBody>
          <a:bodyPr vert="horz" lIns="91440" tIns="45720" rIns="91440" bIns="45720" rtlCol="0" anchor="t">
            <a:normAutofit/>
          </a:bodyPr>
          <a:lstStyle/>
          <a:p>
            <a:r>
              <a:rPr lang="en-US"/>
              <a:t>Informational Resources</a:t>
            </a:r>
          </a:p>
          <a:p>
            <a:r>
              <a:rPr lang="en-US"/>
              <a:t>Mandatory Reporters</a:t>
            </a:r>
          </a:p>
          <a:p>
            <a:r>
              <a:rPr lang="en-US"/>
              <a:t>Reporting</a:t>
            </a:r>
          </a:p>
          <a:p>
            <a:pPr marL="0" indent="0">
              <a:buNone/>
            </a:pPr>
            <a:r>
              <a:rPr lang="en-US"/>
              <a:t>   </a:t>
            </a:r>
            <a:r>
              <a:rPr lang="en-US" sz="2000"/>
              <a:t>CU TIX Webpage:</a:t>
            </a:r>
            <a:r>
              <a:rPr lang="en-US" sz="2000">
                <a:solidFill>
                  <a:srgbClr val="000000"/>
                </a:solidFill>
              </a:rPr>
              <a:t> </a:t>
            </a:r>
            <a:r>
              <a:rPr lang="en-US" sz="2000" i="1">
                <a:solidFill>
                  <a:schemeClr val="accent1"/>
                </a:solidFill>
              </a:rPr>
              <a:t>commonwealthu.edu/title-ix </a:t>
            </a:r>
            <a:endParaRPr lang="en-US" sz="2000">
              <a:solidFill>
                <a:schemeClr val="accent1"/>
              </a:solidFill>
            </a:endParaRPr>
          </a:p>
          <a:p>
            <a:pPr marL="0" indent="0">
              <a:buNone/>
            </a:pPr>
            <a:r>
              <a:rPr lang="en-US" sz="2000" i="1">
                <a:solidFill>
                  <a:schemeClr val="accent1"/>
                </a:solidFill>
              </a:rPr>
              <a:t>    </a:t>
            </a:r>
            <a:r>
              <a:rPr lang="en-US" sz="2000"/>
              <a:t>Email or call!</a:t>
            </a:r>
          </a:p>
          <a:p>
            <a:r>
              <a:rPr lang="en-US"/>
              <a:t>Process</a:t>
            </a:r>
          </a:p>
          <a:p>
            <a:r>
              <a:rPr lang="en-US"/>
              <a:t>Advanced Training</a:t>
            </a:r>
          </a:p>
          <a:p>
            <a:endParaRPr lang="en-US"/>
          </a:p>
        </p:txBody>
      </p:sp>
      <p:pic>
        <p:nvPicPr>
          <p:cNvPr id="4" name="Picture 4" descr="Graphical user interface, application&#10;&#10;Description automatically generated">
            <a:extLst>
              <a:ext uri="{FF2B5EF4-FFF2-40B4-BE49-F238E27FC236}">
                <a16:creationId xmlns:a16="http://schemas.microsoft.com/office/drawing/2014/main" id="{7717CB27-E9F6-6DC6-D294-C3EBD97C44DD}"/>
              </a:ext>
            </a:extLst>
          </p:cNvPr>
          <p:cNvPicPr>
            <a:picLocks noChangeAspect="1"/>
          </p:cNvPicPr>
          <p:nvPr/>
        </p:nvPicPr>
        <p:blipFill>
          <a:blip r:embed="rId2"/>
          <a:stretch>
            <a:fillRect/>
          </a:stretch>
        </p:blipFill>
        <p:spPr>
          <a:xfrm>
            <a:off x="6392174" y="1805052"/>
            <a:ext cx="5604294" cy="4369329"/>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1AE2E762-1A19-E475-519D-B58BB4BDBA96}"/>
              </a:ext>
            </a:extLst>
          </p:cNvPr>
          <p:cNvPicPr>
            <a:picLocks noChangeAspect="1"/>
          </p:cNvPicPr>
          <p:nvPr/>
        </p:nvPicPr>
        <p:blipFill>
          <a:blip r:embed="rId3"/>
          <a:stretch>
            <a:fillRect/>
          </a:stretch>
        </p:blipFill>
        <p:spPr>
          <a:xfrm>
            <a:off x="10391039" y="84975"/>
            <a:ext cx="1603904" cy="2058324"/>
          </a:xfrm>
          <a:prstGeom prst="rect">
            <a:avLst/>
          </a:prstGeom>
        </p:spPr>
      </p:pic>
    </p:spTree>
    <p:extLst>
      <p:ext uri="{BB962C8B-B14F-4D97-AF65-F5344CB8AC3E}">
        <p14:creationId xmlns:p14="http://schemas.microsoft.com/office/powerpoint/2010/main" val="348801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Autofit/>
          </a:bodyPr>
          <a:lstStyle/>
          <a:p>
            <a:r>
              <a:rPr lang="en-US"/>
              <a:t>Policy Overview</a:t>
            </a:r>
          </a:p>
          <a:p>
            <a:pPr lvl="1"/>
            <a:r>
              <a:rPr lang="en-US" sz="1800">
                <a:ea typeface="+mn-lt"/>
                <a:cs typeface="+mn-lt"/>
              </a:rPr>
              <a:t>An individual with a disability is defined by the ADA as a person who has a physical or mental impairment that substantially limits one or more major life activities, a person who has a history or record of such an impairment, or a person who is perceived by others as having such an impairment.</a:t>
            </a:r>
          </a:p>
          <a:p>
            <a:pPr lvl="1"/>
            <a:r>
              <a:rPr lang="en-US" sz="1800">
                <a:ea typeface="+mn-lt"/>
                <a:cs typeface="+mn-lt"/>
              </a:rPr>
              <a:t>In accordance with the Americans with Disabilities Act of 1990, as amended, and the Rehabilitation Act of 1973, Commonwealth University will make every reasonable effort to provide equality of opportunity and freedom from discrimination for all members of the University community and visitors to the campus locations, regardless of any disability an individual may have. </a:t>
            </a:r>
          </a:p>
          <a:p>
            <a:pPr lvl="1"/>
            <a:r>
              <a:rPr lang="en-US" sz="1800">
                <a:ea typeface="+mn-lt"/>
                <a:cs typeface="+mn-lt"/>
              </a:rPr>
              <a:t>Accordingly, Commonwealth University has taken positive steps to make campus facilities accessible to individuals with disabilities and has established procedures to provide reasonable accommodations to allow individuals with disabilities to participate in and/all  University programs.</a:t>
            </a:r>
          </a:p>
          <a:p>
            <a:pPr lvl="1"/>
            <a:r>
              <a:rPr lang="en-US" sz="1800"/>
              <a:t>Commonwealth University is committed to the goal of fairly balancing the provision of reasonable accommodations with the academic integrity and rigor demanded of institutions of higher learning.</a:t>
            </a:r>
          </a:p>
        </p:txBody>
      </p:sp>
      <p:sp>
        <p:nvSpPr>
          <p:cNvPr id="7" name="Title 1">
            <a:extLst>
              <a:ext uri="{FF2B5EF4-FFF2-40B4-BE49-F238E27FC236}">
                <a16:creationId xmlns:a16="http://schemas.microsoft.com/office/drawing/2014/main" id="{94CFAD43-5E66-072D-4C46-925D6B57D840}"/>
              </a:ext>
            </a:extLst>
          </p:cNvPr>
          <p:cNvSpPr txBox="1">
            <a:spLocks/>
          </p:cNvSpPr>
          <p:nvPr/>
        </p:nvSpPr>
        <p:spPr>
          <a:xfrm>
            <a:off x="1009415" y="310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a:t>Americans with Disabilities (PRP 2060)</a:t>
            </a:r>
          </a:p>
        </p:txBody>
      </p:sp>
    </p:spTree>
    <p:extLst>
      <p:ext uri="{BB962C8B-B14F-4D97-AF65-F5344CB8AC3E}">
        <p14:creationId xmlns:p14="http://schemas.microsoft.com/office/powerpoint/2010/main" val="252136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Autofit/>
          </a:bodyPr>
          <a:lstStyle/>
          <a:p>
            <a:r>
              <a:rPr lang="en-US"/>
              <a:t>How to Request Accommodations: Students and Employees</a:t>
            </a:r>
          </a:p>
          <a:p>
            <a:pPr lvl="1"/>
            <a:r>
              <a:rPr lang="en-US" sz="1800">
                <a:ea typeface="+mn-lt"/>
                <a:cs typeface="+mn-lt"/>
              </a:rPr>
              <a:t>Students</a:t>
            </a:r>
            <a:endParaRPr lang="en-US" sz="1800"/>
          </a:p>
          <a:p>
            <a:pPr lvl="2"/>
            <a:r>
              <a:rPr lang="en-US" sz="1400">
                <a:ea typeface="+mn-lt"/>
                <a:cs typeface="+mn-lt"/>
              </a:rPr>
              <a:t>To request an accommodation in the CU learning environment, students with a disability must submit appropriate documentation and meet with a staff member in CU Disability Services to discuss the needs and requested accommodation(s).</a:t>
            </a:r>
          </a:p>
          <a:p>
            <a:pPr lvl="2"/>
            <a:endParaRPr lang="en-US" sz="1400">
              <a:ea typeface="+mn-lt"/>
              <a:cs typeface="+mn-lt"/>
            </a:endParaRPr>
          </a:p>
          <a:p>
            <a:pPr lvl="2"/>
            <a:r>
              <a:rPr lang="en-US" sz="1400">
                <a:ea typeface="+mn-lt"/>
                <a:cs typeface="+mn-lt"/>
              </a:rPr>
              <a:t>University Disability Services - Warren Student Services Center, #043; 570-389-4265 or 570-389-5205</a:t>
            </a:r>
            <a:endParaRPr lang="en-US" sz="1400"/>
          </a:p>
          <a:p>
            <a:pPr lvl="1"/>
            <a:endParaRPr lang="en-US" sz="1800"/>
          </a:p>
          <a:p>
            <a:pPr lvl="1"/>
            <a:r>
              <a:rPr lang="en-US" sz="1800"/>
              <a:t>Employees</a:t>
            </a:r>
            <a:endParaRPr lang="en-US"/>
          </a:p>
          <a:p>
            <a:pPr lvl="2"/>
            <a:r>
              <a:rPr lang="en-US" sz="1400">
                <a:ea typeface="+mn-lt"/>
                <a:cs typeface="+mn-lt"/>
              </a:rPr>
              <a:t>To request an accommodation in the CU workplace, employees with a disability must contact the ADA Coordinator. Documentation from a professional provider (e.g. psychologist, psychiatrist, or medical provider) is required. This documentation must identify the employee’s diagnosis, including how the diagnosis limits major life activities, and indicate if the employee is able to perform essential job functions in the employee’s current position with or without </a:t>
            </a:r>
            <a:br>
              <a:rPr lang="en-US" sz="1400">
                <a:ea typeface="+mn-lt"/>
                <a:cs typeface="+mn-lt"/>
              </a:rPr>
            </a:br>
            <a:r>
              <a:rPr lang="en-US" sz="1400">
                <a:ea typeface="+mn-lt"/>
                <a:cs typeface="+mn-lt"/>
              </a:rPr>
              <a:t>accommodation(s), as well as the recommended accommodation(s) based on the diagnosis.</a:t>
            </a:r>
          </a:p>
          <a:p>
            <a:pPr lvl="2"/>
            <a:endParaRPr lang="en-US" sz="1400"/>
          </a:p>
          <a:p>
            <a:pPr lvl="2"/>
            <a:r>
              <a:rPr lang="en-US" sz="1400"/>
              <a:t>ADA Coordinator - Ms. Tesse Fosse; 570-389-5529</a:t>
            </a:r>
          </a:p>
        </p:txBody>
      </p:sp>
      <p:sp>
        <p:nvSpPr>
          <p:cNvPr id="7" name="Title 1">
            <a:extLst>
              <a:ext uri="{FF2B5EF4-FFF2-40B4-BE49-F238E27FC236}">
                <a16:creationId xmlns:a16="http://schemas.microsoft.com/office/drawing/2014/main" id="{94CFAD43-5E66-072D-4C46-925D6B57D840}"/>
              </a:ext>
            </a:extLst>
          </p:cNvPr>
          <p:cNvSpPr txBox="1">
            <a:spLocks/>
          </p:cNvSpPr>
          <p:nvPr/>
        </p:nvSpPr>
        <p:spPr>
          <a:xfrm>
            <a:off x="1009415" y="310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a:t>Americans with Disabilities (PRP 2060)</a:t>
            </a:r>
          </a:p>
        </p:txBody>
      </p:sp>
    </p:spTree>
    <p:extLst>
      <p:ext uri="{BB962C8B-B14F-4D97-AF65-F5344CB8AC3E}">
        <p14:creationId xmlns:p14="http://schemas.microsoft.com/office/powerpoint/2010/main" val="118923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normAutofit/>
          </a:bodyPr>
          <a:lstStyle/>
          <a:p>
            <a:r>
              <a:rPr lang="en-US" sz="4200"/>
              <a:t>Harassment and Discrimination (PRP 4789)</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fontScale="92500" lnSpcReduction="20000"/>
          </a:bodyPr>
          <a:lstStyle/>
          <a:p>
            <a:pPr marL="342900" indent="-342900"/>
            <a:r>
              <a:rPr lang="en-US" sz="2400">
                <a:ea typeface="+mn-lt"/>
                <a:cs typeface="+mn-lt"/>
              </a:rPr>
              <a:t>It is the responsibility of each person on campus to respect the personal dignity of others and to demonstrate a basic spirit that precludes unlawful harassment and discrimination. </a:t>
            </a:r>
          </a:p>
          <a:p>
            <a:pPr marL="342900" indent="-342900"/>
            <a:endParaRPr lang="en-US" sz="2400">
              <a:ea typeface="+mn-lt"/>
              <a:cs typeface="+mn-lt"/>
            </a:endParaRPr>
          </a:p>
          <a:p>
            <a:pPr marL="342900" indent="-342900"/>
            <a:r>
              <a:rPr lang="en-US" sz="2400">
                <a:ea typeface="+mn-lt"/>
                <a:cs typeface="+mn-lt"/>
              </a:rPr>
              <a:t>Commonwealth University has established this policy to promote an educational and work environment that is free from all forms of harassment and discrimination, whether because of race, color, religion, sex, sexual orientation, gender identity, age, national origin, ancestry, disability, or veteran status or any other characteristic protected by law. </a:t>
            </a:r>
          </a:p>
          <a:p>
            <a:pPr marL="342900" indent="-342900"/>
            <a:endParaRPr lang="en-US" sz="2400">
              <a:ea typeface="+mn-lt"/>
              <a:cs typeface="+mn-lt"/>
            </a:endParaRPr>
          </a:p>
          <a:p>
            <a:pPr marL="342900" indent="-342900"/>
            <a:r>
              <a:rPr lang="en-US" sz="2400">
                <a:ea typeface="+mn-lt"/>
                <a:cs typeface="+mn-lt"/>
              </a:rPr>
              <a:t>Commonwealth University is committed to freedom of thought, discourse, and speech and the attainment of the highest quality of educational and academic pursuits. Nothing in this policy is meant to infringe upon the First Amendment or other constitutional rights of any individual.</a:t>
            </a:r>
            <a:endParaRPr lang="en-US" sz="2400"/>
          </a:p>
          <a:p>
            <a:endParaRPr lang="en-US"/>
          </a:p>
        </p:txBody>
      </p:sp>
    </p:spTree>
    <p:extLst>
      <p:ext uri="{BB962C8B-B14F-4D97-AF65-F5344CB8AC3E}">
        <p14:creationId xmlns:p14="http://schemas.microsoft.com/office/powerpoint/2010/main" val="35415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normAutofit/>
          </a:bodyPr>
          <a:lstStyle/>
          <a:p>
            <a:r>
              <a:rPr lang="en-US" sz="4200"/>
              <a:t>Harassment and Discrimination (PRP 4789)</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r>
              <a:rPr lang="en-US" b="1"/>
              <a:t>Where to File Your Complaint</a:t>
            </a:r>
            <a:endParaRPr lang="en-US"/>
          </a:p>
          <a:p>
            <a:pPr lvl="1"/>
            <a:r>
              <a:rPr lang="en-US" sz="1600" b="1">
                <a:ea typeface="+mn-lt"/>
                <a:cs typeface="+mn-lt"/>
              </a:rPr>
              <a:t>Complaints against:</a:t>
            </a:r>
            <a:r>
              <a:rPr lang="en-US" sz="1600">
                <a:ea typeface="+mn-lt"/>
                <a:cs typeface="+mn-lt"/>
              </a:rPr>
              <a:t> University students</a:t>
            </a:r>
          </a:p>
          <a:p>
            <a:pPr lvl="2"/>
            <a:r>
              <a:rPr lang="en-US" sz="1600" b="1">
                <a:ea typeface="+mn-lt"/>
                <a:cs typeface="+mn-lt"/>
              </a:rPr>
              <a:t>File complaint at:</a:t>
            </a:r>
            <a:r>
              <a:rPr lang="en-US" sz="1600">
                <a:ea typeface="+mn-lt"/>
                <a:cs typeface="+mn-lt"/>
              </a:rPr>
              <a:t> The Dean of Students Office</a:t>
            </a:r>
          </a:p>
          <a:p>
            <a:pPr lvl="1"/>
            <a:endParaRPr lang="en-US" sz="1600"/>
          </a:p>
          <a:p>
            <a:pPr lvl="1"/>
            <a:r>
              <a:rPr lang="en-US" sz="1600" b="1"/>
              <a:t>Complaints against:</a:t>
            </a:r>
            <a:r>
              <a:rPr lang="en-US" sz="1600"/>
              <a:t> Faculty members</a:t>
            </a:r>
          </a:p>
          <a:p>
            <a:pPr lvl="2"/>
            <a:r>
              <a:rPr lang="en-US" sz="1600" b="1"/>
              <a:t>File complaint at:</a:t>
            </a:r>
            <a:r>
              <a:rPr lang="en-US" sz="1600"/>
              <a:t> Academic Affairs (Provost/Dean) and/or Office of Diversity Equity and Inclusion </a:t>
            </a:r>
          </a:p>
          <a:p>
            <a:pPr lvl="1"/>
            <a:endParaRPr lang="en-US" sz="1600"/>
          </a:p>
          <a:p>
            <a:pPr lvl="1"/>
            <a:r>
              <a:rPr lang="en-US" sz="1600" b="1"/>
              <a:t>Complaints against:</a:t>
            </a:r>
            <a:r>
              <a:rPr lang="en-US" sz="1600"/>
              <a:t> Non-Faculty University employee</a:t>
            </a:r>
          </a:p>
          <a:p>
            <a:pPr lvl="2"/>
            <a:r>
              <a:rPr lang="en-US" sz="1600" b="1"/>
              <a:t>File complaint at:</a:t>
            </a:r>
            <a:r>
              <a:rPr lang="en-US" sz="1600"/>
              <a:t> Human Resources and/or Office of Diversity Equity and Inclusion</a:t>
            </a:r>
          </a:p>
          <a:p>
            <a:pPr lvl="1"/>
            <a:endParaRPr lang="en-US" sz="1600" b="1"/>
          </a:p>
          <a:p>
            <a:pPr lvl="1"/>
            <a:r>
              <a:rPr lang="en-US" sz="1600" b="1"/>
              <a:t>Complaints against:</a:t>
            </a:r>
            <a:r>
              <a:rPr lang="en-US" sz="1600"/>
              <a:t> An individual from Office of Diversity Equity and Inclusion</a:t>
            </a:r>
          </a:p>
          <a:p>
            <a:pPr lvl="2"/>
            <a:r>
              <a:rPr lang="en-US" sz="1600" b="1"/>
              <a:t>File complaint at:</a:t>
            </a:r>
            <a:r>
              <a:rPr lang="en-US" sz="1600"/>
              <a:t> Human Resources </a:t>
            </a:r>
          </a:p>
          <a:p>
            <a:pPr lvl="1"/>
            <a:endParaRPr lang="en-US" sz="1600"/>
          </a:p>
        </p:txBody>
      </p:sp>
    </p:spTree>
    <p:extLst>
      <p:ext uri="{BB962C8B-B14F-4D97-AF65-F5344CB8AC3E}">
        <p14:creationId xmlns:p14="http://schemas.microsoft.com/office/powerpoint/2010/main" val="63752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normAutofit/>
          </a:bodyPr>
          <a:lstStyle/>
          <a:p>
            <a:pPr algn="ctr"/>
            <a:r>
              <a:rPr lang="en-US"/>
              <a:t>Commonwealth University Inclusive Community Concern Report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sz="2400">
                <a:solidFill>
                  <a:srgbClr val="0A0A0A"/>
                </a:solidFill>
                <a:ea typeface="+mn-lt"/>
                <a:cs typeface="+mn-lt"/>
              </a:rPr>
              <a:t>Commonwealth University holds that an inclusive community is a core value that is an essential part of the foundation for our community. We affirm our shared values, recognize our challenges, and commit to building on existing efforts to foster a diverse, equitable, and inclusive campus community.  </a:t>
            </a:r>
            <a:endParaRPr lang="en-US" sz="2400">
              <a:solidFill>
                <a:srgbClr val="000000"/>
              </a:solidFill>
              <a:ea typeface="+mn-lt"/>
              <a:cs typeface="+mn-lt"/>
            </a:endParaRPr>
          </a:p>
          <a:p>
            <a:r>
              <a:rPr lang="en-US" sz="2400">
                <a:solidFill>
                  <a:srgbClr val="0A0A0A"/>
                </a:solidFill>
                <a:ea typeface="+mn-lt"/>
                <a:cs typeface="+mn-lt"/>
              </a:rPr>
              <a:t>Together, using a social justice framework, we will be actively engaged in the creation of an environment that is characterized by </a:t>
            </a:r>
            <a:r>
              <a:rPr lang="en-US" sz="2400">
                <a:ea typeface="+mn-lt"/>
                <a:cs typeface="+mn-lt"/>
              </a:rPr>
              <a:t>a commitment to inclusive excellence</a:t>
            </a:r>
            <a:r>
              <a:rPr lang="en-US" sz="2400">
                <a:solidFill>
                  <a:srgbClr val="0A0A0A"/>
                </a:solidFill>
                <a:ea typeface="+mn-lt"/>
                <a:cs typeface="+mn-lt"/>
              </a:rPr>
              <a:t>. We know that to create an inclusive campus community, it will take individual and collective action to challenge and respond to bias, harassment, discrimination, and oppression.</a:t>
            </a:r>
            <a:endParaRPr lang="en-US" sz="2400"/>
          </a:p>
          <a:p>
            <a:endParaRPr lang="en-US"/>
          </a:p>
        </p:txBody>
      </p:sp>
    </p:spTree>
    <p:extLst>
      <p:ext uri="{BB962C8B-B14F-4D97-AF65-F5344CB8AC3E}">
        <p14:creationId xmlns:p14="http://schemas.microsoft.com/office/powerpoint/2010/main" val="240847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Introduction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fontScale="92500" lnSpcReduction="20000"/>
          </a:bodyPr>
          <a:lstStyle/>
          <a:p>
            <a:r>
              <a:rPr lang="en-US"/>
              <a:t>Consider various types of student complaints and concerns (</a:t>
            </a:r>
            <a:r>
              <a:rPr lang="en-US">
                <a:ea typeface="+mn-lt"/>
                <a:cs typeface="+mn-lt"/>
              </a:rPr>
              <a:t>e.g., Title IX, sexual misconduct, harassment, discrimination, student conduct, academic issues, general complaints, safety)</a:t>
            </a:r>
            <a:endParaRPr lang="en-US"/>
          </a:p>
          <a:p>
            <a:r>
              <a:rPr lang="en-US"/>
              <a:t>Address federal, state, and MSCHE compliance and reporting requirements</a:t>
            </a:r>
          </a:p>
          <a:p>
            <a:r>
              <a:rPr lang="en-US"/>
              <a:t>Unify processes across campuses and develop automated forms through </a:t>
            </a:r>
            <a:r>
              <a:rPr lang="en-US" err="1"/>
              <a:t>Maxient</a:t>
            </a:r>
            <a:endParaRPr lang="en-US"/>
          </a:p>
          <a:p>
            <a:r>
              <a:rPr lang="en-US"/>
              <a:t>Develop single access point on the </a:t>
            </a:r>
            <a:r>
              <a:rPr lang="en-US">
                <a:hlinkClick r:id="rId2"/>
              </a:rPr>
              <a:t>CU Student Complaint and Concerns Web Page</a:t>
            </a:r>
            <a:r>
              <a:rPr lang="en-US"/>
              <a:t> </a:t>
            </a:r>
          </a:p>
          <a:p>
            <a:r>
              <a:rPr lang="en-US"/>
              <a:t>Identify key points of contact likely to receive student complaints</a:t>
            </a:r>
          </a:p>
          <a:p>
            <a:r>
              <a:rPr lang="en-US"/>
              <a:t>Socialize basic approaches, resources, and practices</a:t>
            </a:r>
          </a:p>
          <a:p>
            <a:r>
              <a:rPr lang="en-US"/>
              <a:t>Address questions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3633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pPr algn="ctr"/>
            <a:r>
              <a:rPr lang="en-US"/>
              <a:t>Commonwealth University Inclusive Community Concern Report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endParaRPr lang="en-US"/>
          </a:p>
          <a:p>
            <a:endParaRPr lang="en-US"/>
          </a:p>
        </p:txBody>
      </p:sp>
      <p:pic>
        <p:nvPicPr>
          <p:cNvPr id="4" name="Picture 4" descr="A screenshot of a computer&#10;&#10;Description automatically generated">
            <a:extLst>
              <a:ext uri="{FF2B5EF4-FFF2-40B4-BE49-F238E27FC236}">
                <a16:creationId xmlns:a16="http://schemas.microsoft.com/office/drawing/2014/main" id="{3C124E69-B1F3-F781-F7FA-D62DAFBC7583}"/>
              </a:ext>
            </a:extLst>
          </p:cNvPr>
          <p:cNvPicPr>
            <a:picLocks noChangeAspect="1"/>
          </p:cNvPicPr>
          <p:nvPr/>
        </p:nvPicPr>
        <p:blipFill>
          <a:blip r:embed="rId2"/>
          <a:stretch>
            <a:fillRect/>
          </a:stretch>
        </p:blipFill>
        <p:spPr>
          <a:xfrm>
            <a:off x="3387204" y="1822199"/>
            <a:ext cx="3825051" cy="4466129"/>
          </a:xfrm>
          <a:prstGeom prst="rect">
            <a:avLst/>
          </a:prstGeom>
        </p:spPr>
      </p:pic>
    </p:spTree>
    <p:extLst>
      <p:ext uri="{BB962C8B-B14F-4D97-AF65-F5344CB8AC3E}">
        <p14:creationId xmlns:p14="http://schemas.microsoft.com/office/powerpoint/2010/main" val="120800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B31D-7241-4CDF-9F2D-1E3E07F7999B}"/>
              </a:ext>
            </a:extLst>
          </p:cNvPr>
          <p:cNvSpPr>
            <a:spLocks noGrp="1"/>
          </p:cNvSpPr>
          <p:nvPr>
            <p:ph type="title"/>
          </p:nvPr>
        </p:nvSpPr>
        <p:spPr/>
        <p:txBody>
          <a:bodyPr/>
          <a:lstStyle/>
          <a:p>
            <a:r>
              <a:rPr lang="en-US"/>
              <a:t>Safety, Security &amp; Police  </a:t>
            </a:r>
          </a:p>
        </p:txBody>
      </p:sp>
      <p:sp>
        <p:nvSpPr>
          <p:cNvPr id="3" name="Content Placeholder 2">
            <a:extLst>
              <a:ext uri="{FF2B5EF4-FFF2-40B4-BE49-F238E27FC236}">
                <a16:creationId xmlns:a16="http://schemas.microsoft.com/office/drawing/2014/main" id="{6CA37422-EECA-485B-A8B5-5A12358C82A8}"/>
              </a:ext>
            </a:extLst>
          </p:cNvPr>
          <p:cNvSpPr>
            <a:spLocks noGrp="1"/>
          </p:cNvSpPr>
          <p:nvPr>
            <p:ph idx="1"/>
          </p:nvPr>
        </p:nvSpPr>
        <p:spPr/>
        <p:txBody>
          <a:bodyPr vert="horz" lIns="91440" tIns="45720" rIns="91440" bIns="45720" rtlCol="0" anchor="t">
            <a:normAutofit lnSpcReduction="10000"/>
          </a:bodyPr>
          <a:lstStyle/>
          <a:p>
            <a:r>
              <a:rPr lang="en-US"/>
              <a:t>Scenarios when it is appropriate to reach out to University Police – Director Leo Sokoloski</a:t>
            </a:r>
          </a:p>
          <a:p>
            <a:r>
              <a:rPr lang="en-US"/>
              <a:t>Urgent vs. Emergency (ex. life – safety, off campus matters, mental health, serious injuries – death of a student)</a:t>
            </a:r>
          </a:p>
          <a:p>
            <a:r>
              <a:rPr lang="en-US"/>
              <a:t>Contacts for each campus Chief of Police (Welkom, Perry, </a:t>
            </a:r>
            <a:r>
              <a:rPr lang="en-US" err="1"/>
              <a:t>Coxford</a:t>
            </a:r>
            <a:r>
              <a:rPr lang="en-US"/>
              <a:t>)</a:t>
            </a:r>
          </a:p>
          <a:p>
            <a:r>
              <a:rPr lang="en-US"/>
              <a:t>Police follow a paramilitary chain of command.  A complaint regarding police personnel shall be directed to the Chief of Police.</a:t>
            </a:r>
          </a:p>
          <a:p>
            <a:r>
              <a:rPr lang="en-US"/>
              <a:t>A complaint surrounding a parking ticket, arrest, traffic or non-traffic citation should be directed to Director Sokoloski. (Criminal Justice information is protected and cannot </a:t>
            </a:r>
            <a:r>
              <a:rPr lang="en-US" b="1" i="1"/>
              <a:t>normally</a:t>
            </a:r>
            <a:r>
              <a:rPr lang="en-US"/>
              <a:t> be shared)</a:t>
            </a:r>
          </a:p>
          <a:p>
            <a:endParaRPr lang="en-US"/>
          </a:p>
        </p:txBody>
      </p:sp>
    </p:spTree>
    <p:extLst>
      <p:ext uri="{BB962C8B-B14F-4D97-AF65-F5344CB8AC3E}">
        <p14:creationId xmlns:p14="http://schemas.microsoft.com/office/powerpoint/2010/main" val="92632835"/>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72D0-344F-4369-88F8-376ED5185C40}"/>
              </a:ext>
            </a:extLst>
          </p:cNvPr>
          <p:cNvSpPr>
            <a:spLocks noGrp="1"/>
          </p:cNvSpPr>
          <p:nvPr>
            <p:ph type="title"/>
          </p:nvPr>
        </p:nvSpPr>
        <p:spPr>
          <a:xfrm>
            <a:off x="831849" y="1709738"/>
            <a:ext cx="10968723" cy="2852737"/>
          </a:xfrm>
        </p:spPr>
        <p:txBody>
          <a:bodyPr/>
          <a:lstStyle/>
          <a:p>
            <a:r>
              <a:rPr lang="en-US"/>
              <a:t>Questions and Answers</a:t>
            </a:r>
          </a:p>
        </p:txBody>
      </p:sp>
    </p:spTree>
    <p:extLst>
      <p:ext uri="{BB962C8B-B14F-4D97-AF65-F5344CB8AC3E}">
        <p14:creationId xmlns:p14="http://schemas.microsoft.com/office/powerpoint/2010/main" val="426279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Basic Process, Referral, and Resources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4876800" y="1825625"/>
            <a:ext cx="7209576" cy="4351338"/>
          </a:xfrm>
        </p:spPr>
        <p:txBody>
          <a:bodyPr vert="horz" lIns="91440" tIns="45720" rIns="91440" bIns="45720" rtlCol="0" anchor="t">
            <a:normAutofit fontScale="77500" lnSpcReduction="20000"/>
          </a:bodyPr>
          <a:lstStyle/>
          <a:p>
            <a:r>
              <a:rPr lang="en-US"/>
              <a:t>Solutions or Referrals</a:t>
            </a:r>
          </a:p>
          <a:p>
            <a:pPr lvl="1"/>
            <a:r>
              <a:rPr lang="en-US"/>
              <a:t>Utilize the referral function in CU-Succeed. Both the student and the office will receive a notification requesting outreach. This allows the University to track our supports and intervention in terms of student retention. </a:t>
            </a:r>
          </a:p>
          <a:p>
            <a:pPr lvl="1"/>
            <a:r>
              <a:rPr lang="en-US"/>
              <a:t>Determine whether your office can assist with a solution or if another office needs to be included.</a:t>
            </a:r>
          </a:p>
          <a:p>
            <a:pPr lvl="1"/>
            <a:r>
              <a:rPr lang="en-US"/>
              <a:t>If another office is to be included the best practice is to walk the student to that office and explain the situation to the staff receiving the students.</a:t>
            </a:r>
          </a:p>
          <a:p>
            <a:pPr lvl="1"/>
            <a:r>
              <a:rPr lang="en-US"/>
              <a:t>If an in-person walk over is not an option, a heads-up email to the receiving office should be sent detailing the concern/problem and how that office may assist the student.</a:t>
            </a:r>
          </a:p>
          <a:p>
            <a:pPr lvl="1"/>
            <a:r>
              <a:rPr lang="en-US"/>
              <a:t>In no case should a student be simply told to go to another office without  information being sent to the other office. (see reporting – next slide)</a:t>
            </a:r>
          </a:p>
          <a:p>
            <a:pPr lvl="1"/>
            <a:r>
              <a:rPr lang="en-US"/>
              <a:t>Some issues may require multiple offices working together.</a:t>
            </a:r>
          </a:p>
        </p:txBody>
      </p:sp>
      <p:pic>
        <p:nvPicPr>
          <p:cNvPr id="2050" name="Picture 2" descr="Business, partnership, puzzle, solution, teamwork icon - Download on  Iconfinder">
            <a:extLst>
              <a:ext uri="{FF2B5EF4-FFF2-40B4-BE49-F238E27FC236}">
                <a16:creationId xmlns:a16="http://schemas.microsoft.com/office/drawing/2014/main" id="{8E602907-B0B7-4168-8956-1D135133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2894"/>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0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Basic Process, Referral, and Resources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838201" y="1825625"/>
            <a:ext cx="7183170" cy="4351338"/>
          </a:xfrm>
        </p:spPr>
        <p:txBody>
          <a:bodyPr>
            <a:normAutofit/>
          </a:bodyPr>
          <a:lstStyle/>
          <a:p>
            <a:r>
              <a:rPr lang="en-US"/>
              <a:t>Working with a student who has a concern/problem/grievance:</a:t>
            </a:r>
          </a:p>
          <a:p>
            <a:pPr lvl="1"/>
            <a:r>
              <a:rPr lang="en-US"/>
              <a:t>De-escalation (if needed)</a:t>
            </a:r>
          </a:p>
          <a:p>
            <a:pPr lvl="2"/>
            <a:r>
              <a:rPr lang="en-US"/>
              <a:t>Stay calm and keep your emotions in check. </a:t>
            </a:r>
          </a:p>
          <a:p>
            <a:pPr lvl="2"/>
            <a:r>
              <a:rPr lang="en-US"/>
              <a:t>Don’t take the student’s behavior personally or react defensively.</a:t>
            </a:r>
          </a:p>
          <a:p>
            <a:pPr lvl="2"/>
            <a:r>
              <a:rPr lang="en-US"/>
              <a:t>Acknowledge their feelings and what triggered their concerns.</a:t>
            </a:r>
          </a:p>
          <a:p>
            <a:pPr lvl="2"/>
            <a:r>
              <a:rPr lang="en-US"/>
              <a:t>Use I statements and reflective listening.</a:t>
            </a:r>
          </a:p>
          <a:p>
            <a:pPr lvl="2"/>
            <a:r>
              <a:rPr lang="en-US"/>
              <a:t>If the student’s behavior is too disruptive, dangerous, or persistent, you may need to refer them to another staff member or office for further support.</a:t>
            </a:r>
          </a:p>
        </p:txBody>
      </p:sp>
      <p:pic>
        <p:nvPicPr>
          <p:cNvPr id="4" name="Picture 3">
            <a:extLst>
              <a:ext uri="{FF2B5EF4-FFF2-40B4-BE49-F238E27FC236}">
                <a16:creationId xmlns:a16="http://schemas.microsoft.com/office/drawing/2014/main" id="{6EE54F32-F55B-46E5-AB92-C9EBE5604991}"/>
              </a:ext>
            </a:extLst>
          </p:cNvPr>
          <p:cNvPicPr>
            <a:picLocks noChangeAspect="1"/>
          </p:cNvPicPr>
          <p:nvPr/>
        </p:nvPicPr>
        <p:blipFill>
          <a:blip r:embed="rId2"/>
          <a:stretch>
            <a:fillRect/>
          </a:stretch>
        </p:blipFill>
        <p:spPr>
          <a:xfrm>
            <a:off x="8187413" y="1746454"/>
            <a:ext cx="3307471" cy="5111546"/>
          </a:xfrm>
          <a:prstGeom prst="rect">
            <a:avLst/>
          </a:prstGeom>
        </p:spPr>
      </p:pic>
    </p:spTree>
    <p:extLst>
      <p:ext uri="{BB962C8B-B14F-4D97-AF65-F5344CB8AC3E}">
        <p14:creationId xmlns:p14="http://schemas.microsoft.com/office/powerpoint/2010/main" val="17297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od Documentation Practices: A 'WANT' or a 'NEED' - Syncretic">
            <a:extLst>
              <a:ext uri="{FF2B5EF4-FFF2-40B4-BE49-F238E27FC236}">
                <a16:creationId xmlns:a16="http://schemas.microsoft.com/office/drawing/2014/main" id="{733CB7B2-0D2C-4EBB-BC11-4B5371F4D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403" y="3092688"/>
            <a:ext cx="4635490" cy="30917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Basic Process, Referral, and Resources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838199" y="1825625"/>
            <a:ext cx="7300865" cy="4351338"/>
          </a:xfrm>
        </p:spPr>
        <p:txBody>
          <a:bodyPr vert="horz" lIns="91440" tIns="45720" rIns="91440" bIns="45720" rtlCol="0" anchor="t">
            <a:normAutofit fontScale="85000" lnSpcReduction="20000"/>
          </a:bodyPr>
          <a:lstStyle/>
          <a:p>
            <a:r>
              <a:rPr lang="en-US"/>
              <a:t>Reporting</a:t>
            </a:r>
          </a:p>
          <a:p>
            <a:pPr lvl="1"/>
            <a:r>
              <a:rPr lang="en-US"/>
              <a:t>It is important to document any incidents involving students in your office. Write down the date, time, location, participants, description, and outcome of the event.  If appropriate use the correct form to document students of concern, student conduct, sexual misconduct or other concerns/grievances.  </a:t>
            </a:r>
          </a:p>
          <a:p>
            <a:pPr lvl="1"/>
            <a:r>
              <a:rPr lang="en-US"/>
              <a:t>Reach out to other offices like Student Conduct, Title IX, DEI or the Dean of Students Office for consultation.</a:t>
            </a:r>
          </a:p>
          <a:p>
            <a:pPr lvl="1"/>
            <a:r>
              <a:rPr lang="en-US"/>
              <a:t>Use factual and objective language and avoid making assumptions or judgments.</a:t>
            </a:r>
          </a:p>
          <a:p>
            <a:pPr lvl="1"/>
            <a:r>
              <a:rPr lang="en-US"/>
              <a:t>Share your observations, concerns, and actions taken with other staff who are involved. Listen to their feedback and suggestions and collaborate on finding solutions</a:t>
            </a:r>
          </a:p>
          <a:p>
            <a:pPr lvl="1"/>
            <a:r>
              <a:rPr lang="en-US"/>
              <a:t>Finally, you should review your own practices and strategies for dealing with upset students. Reflect on what worked well and what could be improved. </a:t>
            </a:r>
          </a:p>
        </p:txBody>
      </p:sp>
    </p:spTree>
    <p:extLst>
      <p:ext uri="{BB962C8B-B14F-4D97-AF65-F5344CB8AC3E}">
        <p14:creationId xmlns:p14="http://schemas.microsoft.com/office/powerpoint/2010/main" val="350018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Academic Policies and Procedures </a:t>
            </a:r>
          </a:p>
        </p:txBody>
      </p:sp>
      <p:sp>
        <p:nvSpPr>
          <p:cNvPr id="4" name="Content Placeholder 3">
            <a:extLst>
              <a:ext uri="{FF2B5EF4-FFF2-40B4-BE49-F238E27FC236}">
                <a16:creationId xmlns:a16="http://schemas.microsoft.com/office/drawing/2014/main" id="{420D07B9-358E-1254-F95C-4FEFC4145E0F}"/>
              </a:ext>
            </a:extLst>
          </p:cNvPr>
          <p:cNvSpPr>
            <a:spLocks noGrp="1"/>
          </p:cNvSpPr>
          <p:nvPr>
            <p:ph idx="1"/>
          </p:nvPr>
        </p:nvSpPr>
        <p:spPr>
          <a:xfrm>
            <a:off x="838200" y="1838540"/>
            <a:ext cx="10515600" cy="4338423"/>
          </a:xfrm>
        </p:spPr>
        <p:txBody>
          <a:bodyPr vert="horz" lIns="91440" tIns="45720" rIns="91440" bIns="45720" rtlCol="0" anchor="t">
            <a:normAutofit/>
          </a:bodyPr>
          <a:lstStyle/>
          <a:p>
            <a:pPr marL="0" indent="0">
              <a:lnSpc>
                <a:spcPct val="110000"/>
              </a:lnSpc>
              <a:spcBef>
                <a:spcPts val="700"/>
              </a:spcBef>
              <a:buNone/>
            </a:pPr>
            <a:r>
              <a:rPr lang="en-US" sz="1400">
                <a:latin typeface="Franklin Gothic Book"/>
                <a:ea typeface="+mn-lt"/>
                <a:cs typeface="+mn-lt"/>
              </a:rPr>
              <a:t>Vice Provost Office Monitors – Staff housed within the Office of the Vice Provost  </a:t>
            </a:r>
            <a:endParaRPr lang="en-US" sz="1400"/>
          </a:p>
          <a:p>
            <a:pPr marL="914400" indent="0">
              <a:lnSpc>
                <a:spcPct val="10000"/>
              </a:lnSpc>
              <a:spcBef>
                <a:spcPts val="700"/>
              </a:spcBef>
              <a:buNone/>
            </a:pPr>
            <a:r>
              <a:rPr lang="en-US" sz="1400">
                <a:latin typeface="Franklin Gothic Book"/>
                <a:ea typeface="+mn-lt"/>
                <a:cs typeface="+mn-lt"/>
              </a:rPr>
              <a:t>These are tracked through </a:t>
            </a:r>
            <a:r>
              <a:rPr lang="en-US" sz="1400" err="1">
                <a:latin typeface="Franklin Gothic Book"/>
                <a:ea typeface="+mn-lt"/>
                <a:cs typeface="+mn-lt"/>
              </a:rPr>
              <a:t>Maxient</a:t>
            </a:r>
            <a:r>
              <a:rPr lang="en-US" sz="1400">
                <a:latin typeface="Franklin Gothic Book"/>
                <a:ea typeface="+mn-lt"/>
                <a:cs typeface="+mn-lt"/>
              </a:rPr>
              <a:t> – Our Student Conduct system</a:t>
            </a:r>
            <a:endParaRPr lang="en-US" sz="1400"/>
          </a:p>
          <a:p>
            <a:pPr marL="914400" indent="0">
              <a:lnSpc>
                <a:spcPct val="10000"/>
              </a:lnSpc>
              <a:buNone/>
            </a:pPr>
            <a:endParaRPr lang="en-US" sz="1400">
              <a:latin typeface="Franklin Gothic Book"/>
              <a:ea typeface="+mn-lt"/>
              <a:cs typeface="+mn-lt"/>
            </a:endParaRPr>
          </a:p>
          <a:p>
            <a:pPr marL="285750" indent="-285750"/>
            <a:r>
              <a:rPr lang="en-US" sz="1400">
                <a:latin typeface="Franklin Gothic Book"/>
                <a:ea typeface="+mn-lt"/>
                <a:cs typeface="+mn-lt"/>
              </a:rPr>
              <a:t>A</a:t>
            </a:r>
            <a:r>
              <a:rPr lang="en-US" sz="1400">
                <a:ea typeface="+mn-lt"/>
                <a:cs typeface="+mn-lt"/>
              </a:rPr>
              <a:t> compilation of Academic Policies and Procedures can be found at the following link.  All of these complaints and concerns ensure due process for both the student and the faculty.</a:t>
            </a:r>
            <a:endParaRPr lang="en-US" sz="1400"/>
          </a:p>
          <a:p>
            <a:pPr marL="914400" indent="0">
              <a:buNone/>
            </a:pPr>
            <a:r>
              <a:rPr lang="en-US" sz="1400">
                <a:ea typeface="+mn-lt"/>
                <a:cs typeface="+mn-lt"/>
                <a:hlinkClick r:id="" action="ppaction://noaction"/>
              </a:rPr>
              <a:t>https://www.commonwealthu.edu/student-complaints-and-concerns</a:t>
            </a:r>
            <a:endParaRPr lang="en-US" sz="1400">
              <a:hlinkClick r:id="" action="ppaction://noaction"/>
            </a:endParaRPr>
          </a:p>
          <a:p>
            <a:pPr marL="0" indent="0">
              <a:buNone/>
            </a:pPr>
            <a:endParaRPr lang="en-US" sz="1600">
              <a:ea typeface="+mn-lt"/>
              <a:cs typeface="+mn-lt"/>
            </a:endParaRPr>
          </a:p>
          <a:p>
            <a:pPr marL="0" indent="0">
              <a:buNone/>
            </a:pPr>
            <a:r>
              <a:rPr lang="en-US" sz="1600" b="1">
                <a:latin typeface="Franklin Gothic Medium"/>
                <a:ea typeface="+mn-lt"/>
                <a:cs typeface="+mn-lt"/>
              </a:rPr>
              <a:t>Most Commonly used:</a:t>
            </a:r>
            <a:endParaRPr lang="en-US" sz="1600">
              <a:latin typeface="Franklin Gothic Medium"/>
            </a:endParaRPr>
          </a:p>
          <a:p>
            <a:r>
              <a:rPr lang="en-US" sz="1400">
                <a:ea typeface="+mn-lt"/>
                <a:cs typeface="+mn-lt"/>
                <a:hlinkClick r:id="rId2"/>
              </a:rPr>
              <a:t>Academic Grievance Procedures (PRP 3592)</a:t>
            </a:r>
            <a:endParaRPr lang="en-US" sz="1400"/>
          </a:p>
          <a:p>
            <a:pPr lvl="1"/>
            <a:r>
              <a:rPr lang="en-US" sz="1400">
                <a:ea typeface="+mn-lt"/>
                <a:cs typeface="+mn-lt"/>
              </a:rPr>
              <a:t>Student grieving a grade and/or professional responsibility</a:t>
            </a:r>
          </a:p>
          <a:p>
            <a:pPr marL="914400" lvl="1" indent="0">
              <a:buNone/>
            </a:pPr>
            <a:r>
              <a:rPr lang="en-US" sz="1400">
                <a:ea typeface="Calibri Light"/>
                <a:cs typeface="Calibri Light"/>
                <a:hlinkClick r:id="rId3"/>
              </a:rPr>
              <a:t>https://cm.maxient.com/reportingform.php?BloomsburgUniv&amp;layout_id=7</a:t>
            </a:r>
            <a:endParaRPr lang="en-US"/>
          </a:p>
          <a:p>
            <a:pPr marL="457200" lvl="1" indent="0">
              <a:buNone/>
            </a:pPr>
            <a:endParaRPr lang="en-US">
              <a:ea typeface="Calibri Light"/>
              <a:cs typeface="Calibri Light"/>
            </a:endParaRPr>
          </a:p>
          <a:p>
            <a:r>
              <a:rPr lang="en-US" sz="1400">
                <a:hlinkClick r:id="rId4"/>
              </a:rPr>
              <a:t>Academic Integrity (PRP 3512)</a:t>
            </a:r>
            <a:endParaRPr lang="en-US" sz="1400"/>
          </a:p>
          <a:p>
            <a:pPr lvl="1"/>
            <a:r>
              <a:rPr lang="en-US" sz="1400">
                <a:ea typeface="+mn-lt"/>
                <a:cs typeface="+mn-lt"/>
              </a:rPr>
              <a:t>Faculty members should inform the student first and let them know that dishonesty has been suspected and steps will be taken.</a:t>
            </a:r>
            <a:endParaRPr lang="en-US" sz="1400"/>
          </a:p>
          <a:p>
            <a:pPr marL="914400" lvl="1" indent="0">
              <a:buNone/>
            </a:pPr>
            <a:r>
              <a:rPr lang="en-US" sz="1400">
                <a:latin typeface="Franklin Gothic Book"/>
                <a:ea typeface="Calibri Light"/>
                <a:cs typeface="Calibri Light"/>
                <a:hlinkClick r:id="rId5"/>
              </a:rPr>
              <a:t>https://cm.maxient.com/reportingform.php?BloomsburgUniv&amp;layout_id=11</a:t>
            </a:r>
            <a:endParaRPr lang="en-US"/>
          </a:p>
          <a:p>
            <a:pPr marL="914400" lvl="1" indent="0">
              <a:buNone/>
            </a:pPr>
            <a:endParaRPr lang="en-US" sz="1400">
              <a:ea typeface="Calibri Light"/>
              <a:cs typeface="Calibri Light"/>
            </a:endParaRPr>
          </a:p>
          <a:p>
            <a:endParaRPr lang="en-US"/>
          </a:p>
        </p:txBody>
      </p:sp>
    </p:spTree>
    <p:extLst>
      <p:ext uri="{BB962C8B-B14F-4D97-AF65-F5344CB8AC3E}">
        <p14:creationId xmlns:p14="http://schemas.microsoft.com/office/powerpoint/2010/main" val="141230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a:xfrm>
            <a:off x="838200" y="1825625"/>
            <a:ext cx="8921436" cy="4351338"/>
          </a:xfrm>
        </p:spPr>
        <p:txBody>
          <a:bodyPr vert="horz" lIns="91440" tIns="45720" rIns="91440" bIns="45720" rtlCol="0" anchor="t">
            <a:normAutofit fontScale="85000" lnSpcReduction="20000"/>
          </a:bodyPr>
          <a:lstStyle/>
          <a:p>
            <a:r>
              <a:rPr lang="en-US"/>
              <a:t>Students of Concern/CARE Team</a:t>
            </a:r>
          </a:p>
          <a:p>
            <a:pPr lvl="1"/>
            <a:r>
              <a:rPr lang="en-US">
                <a:ea typeface="+mn-lt"/>
                <a:cs typeface="+mn-lt"/>
              </a:rPr>
              <a:t>If a student is experiencing difficulties including but not limited to:</a:t>
            </a:r>
          </a:p>
          <a:p>
            <a:pPr lvl="2"/>
            <a:r>
              <a:rPr lang="en-US">
                <a:ea typeface="+mn-lt"/>
                <a:cs typeface="+mn-lt"/>
              </a:rPr>
              <a:t>Absences (family emergencies, medical needs, other urgent issues – not vacations)</a:t>
            </a:r>
          </a:p>
          <a:p>
            <a:pPr lvl="2"/>
            <a:r>
              <a:rPr lang="en-US">
                <a:ea typeface="+mn-lt"/>
                <a:cs typeface="+mn-lt"/>
              </a:rPr>
              <a:t>Dealing with the impacts of medical or personal emergencies</a:t>
            </a:r>
          </a:p>
          <a:p>
            <a:pPr lvl="2"/>
            <a:r>
              <a:rPr lang="en-US">
                <a:ea typeface="+mn-lt"/>
                <a:cs typeface="+mn-lt"/>
              </a:rPr>
              <a:t>Resource Insecurities</a:t>
            </a:r>
          </a:p>
          <a:p>
            <a:pPr lvl="2"/>
            <a:r>
              <a:rPr lang="en-US">
                <a:ea typeface="+mn-lt"/>
                <a:cs typeface="+mn-lt"/>
              </a:rPr>
              <a:t>Mental Health/Behavioral concerns</a:t>
            </a:r>
          </a:p>
          <a:p>
            <a:pPr lvl="2"/>
            <a:r>
              <a:rPr lang="en-US">
                <a:ea typeface="+mn-lt"/>
                <a:cs typeface="+mn-lt"/>
              </a:rPr>
              <a:t>Help connecting to resources both on campus or locally</a:t>
            </a:r>
          </a:p>
          <a:p>
            <a:pPr lvl="2"/>
            <a:r>
              <a:rPr lang="en-US">
                <a:ea typeface="+mn-lt"/>
                <a:cs typeface="+mn-lt"/>
              </a:rPr>
              <a:t>Referrals from the campus community</a:t>
            </a:r>
          </a:p>
          <a:p>
            <a:pPr lvl="2"/>
            <a:r>
              <a:rPr lang="en-US">
                <a:ea typeface="+mn-lt"/>
                <a:cs typeface="+mn-lt"/>
              </a:rPr>
              <a:t>Other Non-Emergency but concerning behaviors, concerns or issues</a:t>
            </a:r>
          </a:p>
          <a:p>
            <a:pPr lvl="1"/>
            <a:endParaRPr lang="en-US">
              <a:ea typeface="+mn-lt"/>
              <a:cs typeface="+mn-lt"/>
            </a:endParaRPr>
          </a:p>
          <a:p>
            <a:pPr lvl="1"/>
            <a:r>
              <a:rPr lang="en-US">
                <a:ea typeface="+mn-lt"/>
                <a:cs typeface="+mn-lt"/>
              </a:rPr>
              <a:t>How to report:</a:t>
            </a:r>
          </a:p>
          <a:p>
            <a:pPr lvl="2">
              <a:lnSpc>
                <a:spcPct val="70000"/>
              </a:lnSpc>
            </a:pPr>
            <a:r>
              <a:rPr lang="en-US">
                <a:ea typeface="+mn-lt"/>
                <a:cs typeface="+mn-lt"/>
              </a:rPr>
              <a:t>Via the Student of Concern Form:</a:t>
            </a:r>
          </a:p>
          <a:p>
            <a:pPr lvl="3">
              <a:lnSpc>
                <a:spcPct val="70000"/>
              </a:lnSpc>
            </a:pPr>
            <a:r>
              <a:rPr lang="en-US">
                <a:ea typeface="+mn-lt"/>
                <a:cs typeface="+mn-lt"/>
              </a:rPr>
              <a:t>Bloomsburg:  </a:t>
            </a:r>
            <a:r>
              <a:rPr lang="en-US">
                <a:ea typeface="+mn-lt"/>
                <a:cs typeface="+mn-lt"/>
                <a:hlinkClick r:id="rId2"/>
              </a:rPr>
              <a:t>https://cm.maxient.com/reportingform.php?BloomsburgUniv&amp;layout_id=3</a:t>
            </a:r>
            <a:r>
              <a:rPr lang="en-US">
                <a:ea typeface="+mn-lt"/>
                <a:cs typeface="+mn-lt"/>
              </a:rPr>
              <a:t> </a:t>
            </a:r>
          </a:p>
          <a:p>
            <a:pPr lvl="3">
              <a:lnSpc>
                <a:spcPct val="70000"/>
              </a:lnSpc>
            </a:pPr>
            <a:r>
              <a:rPr lang="en-US">
                <a:ea typeface="+mn-lt"/>
                <a:cs typeface="+mn-lt"/>
              </a:rPr>
              <a:t>Lock Haven: </a:t>
            </a:r>
            <a:r>
              <a:rPr lang="en-US">
                <a:ea typeface="+mn-lt"/>
                <a:cs typeface="+mn-lt"/>
                <a:hlinkClick r:id="rId3"/>
              </a:rPr>
              <a:t>https://cm.maxient.com/reportingform.php?LockHavenUniv&amp;layout_id=6</a:t>
            </a:r>
            <a:r>
              <a:rPr lang="en-US">
                <a:ea typeface="+mn-lt"/>
                <a:cs typeface="+mn-lt"/>
              </a:rPr>
              <a:t> </a:t>
            </a:r>
          </a:p>
          <a:p>
            <a:pPr lvl="3">
              <a:lnSpc>
                <a:spcPct val="70000"/>
              </a:lnSpc>
            </a:pPr>
            <a:r>
              <a:rPr lang="en-US">
                <a:ea typeface="+mn-lt"/>
                <a:cs typeface="+mn-lt"/>
              </a:rPr>
              <a:t>Mansfield:  </a:t>
            </a:r>
            <a:r>
              <a:rPr lang="en-US">
                <a:ea typeface="+mn-lt"/>
                <a:cs typeface="+mn-lt"/>
                <a:hlinkClick r:id="rId4"/>
              </a:rPr>
              <a:t>https://cm.maxient.com/reportingform.php?MansfieldUniv&amp;layout_id=11</a:t>
            </a:r>
            <a:r>
              <a:rPr lang="en-US">
                <a:ea typeface="+mn-lt"/>
                <a:cs typeface="+mn-lt"/>
              </a:rPr>
              <a:t> </a:t>
            </a:r>
          </a:p>
          <a:p>
            <a:pPr lvl="2">
              <a:lnSpc>
                <a:spcPct val="70000"/>
              </a:lnSpc>
            </a:pPr>
            <a:r>
              <a:rPr lang="en-US">
                <a:ea typeface="+mn-lt"/>
                <a:cs typeface="+mn-lt"/>
              </a:rPr>
              <a:t>Phone: 570-389-4734</a:t>
            </a:r>
          </a:p>
          <a:p>
            <a:pPr lvl="2">
              <a:lnSpc>
                <a:spcPct val="70000"/>
              </a:lnSpc>
            </a:pPr>
            <a:r>
              <a:rPr lang="en-US">
                <a:ea typeface="+mn-lt"/>
                <a:cs typeface="+mn-lt"/>
              </a:rPr>
              <a:t>Email: </a:t>
            </a:r>
            <a:r>
              <a:rPr lang="en-US">
                <a:ea typeface="+mn-lt"/>
                <a:cs typeface="+mn-lt"/>
                <a:hlinkClick r:id="rId5"/>
              </a:rPr>
              <a:t>deanofstudents@commonwealthu.edu</a:t>
            </a:r>
            <a:r>
              <a:rPr lang="en-US">
                <a:ea typeface="+mn-lt"/>
                <a:cs typeface="+mn-lt"/>
              </a:rPr>
              <a:t> </a:t>
            </a:r>
          </a:p>
          <a:p>
            <a:pPr lvl="3">
              <a:lnSpc>
                <a:spcPct val="70000"/>
              </a:lnSpc>
            </a:pPr>
            <a:endParaRPr lang="en-US"/>
          </a:p>
          <a:p>
            <a:endParaRPr lang="en-US"/>
          </a:p>
        </p:txBody>
      </p:sp>
      <p:pic>
        <p:nvPicPr>
          <p:cNvPr id="4" name="Picture 3">
            <a:extLst>
              <a:ext uri="{FF2B5EF4-FFF2-40B4-BE49-F238E27FC236}">
                <a16:creationId xmlns:a16="http://schemas.microsoft.com/office/drawing/2014/main" id="{963A25CC-A6EB-49DE-B488-A5C7FDC5B791}"/>
              </a:ext>
            </a:extLst>
          </p:cNvPr>
          <p:cNvPicPr>
            <a:picLocks noChangeAspect="1"/>
          </p:cNvPicPr>
          <p:nvPr/>
        </p:nvPicPr>
        <p:blipFill>
          <a:blip r:embed="rId6"/>
          <a:stretch>
            <a:fillRect/>
          </a:stretch>
        </p:blipFill>
        <p:spPr>
          <a:xfrm>
            <a:off x="9842626" y="4508626"/>
            <a:ext cx="2349374" cy="2349374"/>
          </a:xfrm>
          <a:prstGeom prst="rect">
            <a:avLst/>
          </a:prstGeom>
        </p:spPr>
      </p:pic>
    </p:spTree>
    <p:extLst>
      <p:ext uri="{BB962C8B-B14F-4D97-AF65-F5344CB8AC3E}">
        <p14:creationId xmlns:p14="http://schemas.microsoft.com/office/powerpoint/2010/main" val="47175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lnSpcReduction="10000"/>
          </a:bodyPr>
          <a:lstStyle/>
          <a:p>
            <a:r>
              <a:rPr lang="en-US"/>
              <a:t>Students of Concern/CARE Team</a:t>
            </a:r>
          </a:p>
          <a:p>
            <a:pPr lvl="1"/>
            <a:r>
              <a:rPr lang="en-US">
                <a:ea typeface="+mn-lt"/>
                <a:cs typeface="+mn-lt"/>
              </a:rPr>
              <a:t>What should I include in a report:</a:t>
            </a:r>
          </a:p>
          <a:p>
            <a:pPr lvl="2">
              <a:lnSpc>
                <a:spcPct val="70000"/>
              </a:lnSpc>
            </a:pPr>
            <a:r>
              <a:rPr lang="en-US" b="1">
                <a:ea typeface="+mn-lt"/>
                <a:cs typeface="+mn-lt"/>
              </a:rPr>
              <a:t>Who </a:t>
            </a:r>
          </a:p>
          <a:p>
            <a:pPr lvl="2">
              <a:lnSpc>
                <a:spcPct val="70000"/>
              </a:lnSpc>
            </a:pPr>
            <a:r>
              <a:rPr lang="en-US">
                <a:ea typeface="+mn-lt"/>
                <a:cs typeface="+mn-lt"/>
              </a:rPr>
              <a:t>The student of concern</a:t>
            </a:r>
          </a:p>
          <a:p>
            <a:pPr lvl="3">
              <a:lnSpc>
                <a:spcPct val="70000"/>
              </a:lnSpc>
            </a:pPr>
            <a:r>
              <a:rPr lang="en-US">
                <a:ea typeface="+mn-lt"/>
                <a:cs typeface="+mn-lt"/>
              </a:rPr>
              <a:t>Reporting party (this could be you or someone who has approached you)</a:t>
            </a:r>
          </a:p>
          <a:p>
            <a:pPr lvl="3">
              <a:lnSpc>
                <a:spcPct val="70000"/>
              </a:lnSpc>
            </a:pPr>
            <a:r>
              <a:rPr lang="en-US">
                <a:ea typeface="+mn-lt"/>
                <a:cs typeface="+mn-lt"/>
              </a:rPr>
              <a:t>Other witnesses or people involved or named in the report</a:t>
            </a:r>
          </a:p>
          <a:p>
            <a:pPr lvl="2">
              <a:lnSpc>
                <a:spcPct val="70000"/>
              </a:lnSpc>
            </a:pPr>
            <a:r>
              <a:rPr lang="en-US" b="1">
                <a:ea typeface="+mn-lt"/>
                <a:cs typeface="+mn-lt"/>
              </a:rPr>
              <a:t>What</a:t>
            </a:r>
          </a:p>
          <a:p>
            <a:pPr lvl="3">
              <a:lnSpc>
                <a:spcPct val="70000"/>
              </a:lnSpc>
            </a:pPr>
            <a:r>
              <a:rPr lang="en-US">
                <a:ea typeface="+mn-lt"/>
                <a:cs typeface="+mn-lt"/>
              </a:rPr>
              <a:t>What is the concern, behavior or problem that has occurred?</a:t>
            </a:r>
          </a:p>
          <a:p>
            <a:pPr lvl="2">
              <a:lnSpc>
                <a:spcPct val="70000"/>
              </a:lnSpc>
            </a:pPr>
            <a:r>
              <a:rPr lang="en-US" b="1">
                <a:ea typeface="+mn-lt"/>
                <a:cs typeface="+mn-lt"/>
              </a:rPr>
              <a:t>When</a:t>
            </a:r>
          </a:p>
          <a:p>
            <a:pPr lvl="3">
              <a:lnSpc>
                <a:spcPct val="70000"/>
              </a:lnSpc>
            </a:pPr>
            <a:r>
              <a:rPr lang="en-US">
                <a:ea typeface="+mn-lt"/>
                <a:cs typeface="+mn-lt"/>
              </a:rPr>
              <a:t>When did this begin, end?  Is it on-going? </a:t>
            </a:r>
          </a:p>
          <a:p>
            <a:pPr lvl="3">
              <a:lnSpc>
                <a:spcPct val="70000"/>
              </a:lnSpc>
            </a:pPr>
            <a:r>
              <a:rPr lang="en-US">
                <a:ea typeface="+mn-lt"/>
                <a:cs typeface="+mn-lt"/>
              </a:rPr>
              <a:t>When were you made aware of it?</a:t>
            </a:r>
          </a:p>
          <a:p>
            <a:pPr lvl="2">
              <a:lnSpc>
                <a:spcPct val="70000"/>
              </a:lnSpc>
            </a:pPr>
            <a:r>
              <a:rPr lang="en-US" b="1">
                <a:ea typeface="+mn-lt"/>
                <a:cs typeface="+mn-lt"/>
              </a:rPr>
              <a:t>Where</a:t>
            </a:r>
          </a:p>
          <a:p>
            <a:pPr lvl="3">
              <a:lnSpc>
                <a:spcPct val="70000"/>
              </a:lnSpc>
            </a:pPr>
            <a:r>
              <a:rPr lang="en-US">
                <a:ea typeface="+mn-lt"/>
                <a:cs typeface="+mn-lt"/>
              </a:rPr>
              <a:t>Where did the concern occur? (if applicable)</a:t>
            </a:r>
          </a:p>
          <a:p>
            <a:pPr lvl="2">
              <a:lnSpc>
                <a:spcPct val="70000"/>
              </a:lnSpc>
            </a:pPr>
            <a:r>
              <a:rPr lang="en-US" b="1">
                <a:ea typeface="+mn-lt"/>
                <a:cs typeface="+mn-lt"/>
              </a:rPr>
              <a:t>Why </a:t>
            </a:r>
          </a:p>
          <a:p>
            <a:pPr lvl="3">
              <a:lnSpc>
                <a:spcPct val="70000"/>
              </a:lnSpc>
            </a:pPr>
            <a:r>
              <a:rPr lang="en-US">
                <a:ea typeface="+mn-lt"/>
                <a:cs typeface="+mn-lt"/>
              </a:rPr>
              <a:t>Why did problem or concern occur?</a:t>
            </a:r>
          </a:p>
          <a:p>
            <a:pPr lvl="2">
              <a:lnSpc>
                <a:spcPct val="70000"/>
              </a:lnSpc>
            </a:pPr>
            <a:r>
              <a:rPr lang="en-US" b="1">
                <a:ea typeface="+mn-lt"/>
                <a:cs typeface="+mn-lt"/>
              </a:rPr>
              <a:t>How</a:t>
            </a:r>
          </a:p>
          <a:p>
            <a:pPr lvl="3">
              <a:lnSpc>
                <a:spcPct val="70000"/>
              </a:lnSpc>
            </a:pPr>
            <a:r>
              <a:rPr lang="en-US">
                <a:ea typeface="+mn-lt"/>
                <a:cs typeface="+mn-lt"/>
              </a:rPr>
              <a:t>How did you become aware?</a:t>
            </a:r>
            <a:endParaRPr lang="en-US"/>
          </a:p>
          <a:p>
            <a:endParaRPr lang="en-US"/>
          </a:p>
        </p:txBody>
      </p:sp>
      <p:pic>
        <p:nvPicPr>
          <p:cNvPr id="1026" name="Picture 2" descr="Early Detection: Who, What, Where, When, Why, How? - DentaCare Dental">
            <a:extLst>
              <a:ext uri="{FF2B5EF4-FFF2-40B4-BE49-F238E27FC236}">
                <a16:creationId xmlns:a16="http://schemas.microsoft.com/office/drawing/2014/main" id="{056A678F-B04B-4EF6-9F34-7766FC1A8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408" y="3286408"/>
            <a:ext cx="3571592" cy="357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92FB-9E17-E351-61ED-6B8913DED0F9}"/>
              </a:ext>
            </a:extLst>
          </p:cNvPr>
          <p:cNvSpPr>
            <a:spLocks noGrp="1"/>
          </p:cNvSpPr>
          <p:nvPr>
            <p:ph type="title"/>
          </p:nvPr>
        </p:nvSpPr>
        <p:spPr/>
        <p:txBody>
          <a:bodyPr/>
          <a:lstStyle/>
          <a:p>
            <a:r>
              <a:rPr lang="en-US"/>
              <a:t>Student Complaints and Concerns </a:t>
            </a:r>
          </a:p>
        </p:txBody>
      </p:sp>
      <p:sp>
        <p:nvSpPr>
          <p:cNvPr id="3" name="Content Placeholder 2">
            <a:extLst>
              <a:ext uri="{FF2B5EF4-FFF2-40B4-BE49-F238E27FC236}">
                <a16:creationId xmlns:a16="http://schemas.microsoft.com/office/drawing/2014/main" id="{93B3B6DC-80DC-EF9F-E7E7-1C1FD7FED5A1}"/>
              </a:ext>
            </a:extLst>
          </p:cNvPr>
          <p:cNvSpPr>
            <a:spLocks noGrp="1"/>
          </p:cNvSpPr>
          <p:nvPr>
            <p:ph idx="1"/>
          </p:nvPr>
        </p:nvSpPr>
        <p:spPr/>
        <p:txBody>
          <a:bodyPr vert="horz" lIns="91440" tIns="45720" rIns="91440" bIns="45720" rtlCol="0" anchor="t">
            <a:normAutofit/>
          </a:bodyPr>
          <a:lstStyle/>
          <a:p>
            <a:r>
              <a:rPr lang="en-US"/>
              <a:t>Student Government Matters and Feedback</a:t>
            </a:r>
          </a:p>
          <a:p>
            <a:pPr lvl="1"/>
            <a:r>
              <a:rPr lang="en-US"/>
              <a:t>Bloomsburg:  </a:t>
            </a:r>
            <a:r>
              <a:rPr lang="en-US">
                <a:ea typeface="+mn-lt"/>
                <a:cs typeface="+mn-lt"/>
                <a:hlinkClick r:id="rId2"/>
              </a:rPr>
              <a:t>https://www.bloomu.edu/contact-cga</a:t>
            </a:r>
            <a:r>
              <a:rPr lang="en-US">
                <a:ea typeface="+mn-lt"/>
                <a:cs typeface="+mn-lt"/>
              </a:rPr>
              <a:t> </a:t>
            </a:r>
            <a:endParaRPr lang="en-US"/>
          </a:p>
          <a:p>
            <a:pPr lvl="1"/>
            <a:r>
              <a:rPr lang="en-US"/>
              <a:t>Lock Haven/Mansfield:  Contact Dean of Students Office</a:t>
            </a:r>
          </a:p>
          <a:p>
            <a:endParaRPr lang="en-US"/>
          </a:p>
          <a:p>
            <a:r>
              <a:rPr lang="en-US"/>
              <a:t>Student Non-Academic Grievance Procedures (PRP 4862)</a:t>
            </a:r>
          </a:p>
          <a:p>
            <a:pPr lvl="1"/>
            <a:r>
              <a:rPr lang="en-US">
                <a:ea typeface="+mn-lt"/>
                <a:cs typeface="+mn-lt"/>
                <a:hlinkClick r:id="rId3"/>
              </a:rPr>
              <a:t>https://www.bloomu.edu/prp-4862-student-non-academic-grievance-policy</a:t>
            </a:r>
          </a:p>
          <a:p>
            <a:pPr lvl="1"/>
            <a:r>
              <a:rPr lang="en-US">
                <a:ea typeface="+mn-lt"/>
                <a:cs typeface="+mn-lt"/>
                <a:hlinkClick r:id="rId4"/>
              </a:rPr>
              <a:t>https://cm.maxient.com/reportingform.php?BloomsburgUniv&amp;layout_id=10</a:t>
            </a:r>
            <a:r>
              <a:rPr lang="en-US">
                <a:ea typeface="+mn-lt"/>
                <a:cs typeface="+mn-lt"/>
              </a:rPr>
              <a:t> </a:t>
            </a:r>
            <a:endParaRPr lang="en-US"/>
          </a:p>
        </p:txBody>
      </p:sp>
    </p:spTree>
    <p:extLst>
      <p:ext uri="{BB962C8B-B14F-4D97-AF65-F5344CB8AC3E}">
        <p14:creationId xmlns:p14="http://schemas.microsoft.com/office/powerpoint/2010/main" val="2706299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5C963E665BE4A83B3D477E302BAC8" ma:contentTypeVersion="12" ma:contentTypeDescription="Create a new document." ma:contentTypeScope="" ma:versionID="9c5d178cb7c33c57bba2ffc99dfd3a08">
  <xsd:schema xmlns:xsd="http://www.w3.org/2001/XMLSchema" xmlns:xs="http://www.w3.org/2001/XMLSchema" xmlns:p="http://schemas.microsoft.com/office/2006/metadata/properties" xmlns:ns2="5cc179ea-7596-4e83-bc6b-31e8213d799d" xmlns:ns3="e57dca22-22d7-41e4-80b7-7956afc03b48" targetNamespace="http://schemas.microsoft.com/office/2006/metadata/properties" ma:root="true" ma:fieldsID="46a36073a4bcea14d01ebc11316e9d8f" ns2:_="" ns3:_="">
    <xsd:import namespace="5cc179ea-7596-4e83-bc6b-31e8213d799d"/>
    <xsd:import namespace="e57dca22-22d7-41e4-80b7-7956afc03b4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179ea-7596-4e83-bc6b-31e8213d7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56e43f5-357f-4476-8417-d4eeef78d3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7dca22-22d7-41e4-80b7-7956afc03b4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9fb7282-c97e-4eb2-acf5-a68ace050498}" ma:internalName="TaxCatchAll" ma:showField="CatchAllData" ma:web="e57dca22-22d7-41e4-80b7-7956afc03b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c179ea-7596-4e83-bc6b-31e8213d799d">
      <Terms xmlns="http://schemas.microsoft.com/office/infopath/2007/PartnerControls"/>
    </lcf76f155ced4ddcb4097134ff3c332f>
    <TaxCatchAll xmlns="e57dca22-22d7-41e4-80b7-7956afc03b48" xsi:nil="true"/>
  </documentManagement>
</p:properties>
</file>

<file path=customXml/itemProps1.xml><?xml version="1.0" encoding="utf-8"?>
<ds:datastoreItem xmlns:ds="http://schemas.openxmlformats.org/officeDocument/2006/customXml" ds:itemID="{D478C76F-5F29-414A-96E2-9B6502A7891A}">
  <ds:schemaRefs>
    <ds:schemaRef ds:uri="5cc179ea-7596-4e83-bc6b-31e8213d799d"/>
    <ds:schemaRef ds:uri="e57dca22-22d7-41e4-80b7-7956afc03b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20D6E9-315B-464D-8109-402788452ED2}">
  <ds:schemaRefs>
    <ds:schemaRef ds:uri="http://schemas.microsoft.com/sharepoint/v3/contenttype/forms"/>
  </ds:schemaRefs>
</ds:datastoreItem>
</file>

<file path=customXml/itemProps3.xml><?xml version="1.0" encoding="utf-8"?>
<ds:datastoreItem xmlns:ds="http://schemas.openxmlformats.org/officeDocument/2006/customXml" ds:itemID="{31AA1D85-8645-4C4F-8CF0-D87525967671}">
  <ds:schemaRefs>
    <ds:schemaRef ds:uri="15baaa02-623f-421e-a65c-51dc45fac644"/>
    <ds:schemaRef ds:uri="3dee0cea-7681-4bba-9b2d-5c15bd6b904f"/>
    <ds:schemaRef ds:uri="3f73816a-4f88-489b-8135-e557416c0341"/>
    <ds:schemaRef ds:uri="5cc179ea-7596-4e83-bc6b-31e8213d799d"/>
    <ds:schemaRef ds:uri="c38cbaad-f6bb-4e88-9389-1f1d51fe69c2"/>
    <ds:schemaRef ds:uri="e57dca22-22d7-41e4-80b7-7956afc03b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Student Complaints and Concerns</vt:lpstr>
      <vt:lpstr>Introduction </vt:lpstr>
      <vt:lpstr>Basic Process, Referral, and Resources </vt:lpstr>
      <vt:lpstr>Basic Process, Referral, and Resources </vt:lpstr>
      <vt:lpstr>Basic Process, Referral, and Resources </vt:lpstr>
      <vt:lpstr>Academic Policies and Procedures </vt:lpstr>
      <vt:lpstr>Student Complaints and Concerns </vt:lpstr>
      <vt:lpstr>Student Complaints and Concerns </vt:lpstr>
      <vt:lpstr>Student Complaints and Concerns </vt:lpstr>
      <vt:lpstr>Student Complaints and Concerns </vt:lpstr>
      <vt:lpstr>Student Conduct </vt:lpstr>
      <vt:lpstr>Student Conduct</vt:lpstr>
      <vt:lpstr>Student Conduct</vt:lpstr>
      <vt:lpstr>Sexual Misconduct and Title IX </vt:lpstr>
      <vt:lpstr>PowerPoint Presentation</vt:lpstr>
      <vt:lpstr>PowerPoint Presentation</vt:lpstr>
      <vt:lpstr>Harassment and Discrimination (PRP 4789)</vt:lpstr>
      <vt:lpstr>Harassment and Discrimination (PRP 4789)</vt:lpstr>
      <vt:lpstr>Commonwealth University Inclusive Community Concern Report </vt:lpstr>
      <vt:lpstr>Commonwealth University Inclusive Community Concern Report  </vt:lpstr>
      <vt:lpstr>Safety, Security &amp; Police  </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Ryan</dc:creator>
  <cp:revision>2</cp:revision>
  <dcterms:created xsi:type="dcterms:W3CDTF">2022-07-07T02:19:19Z</dcterms:created>
  <dcterms:modified xsi:type="dcterms:W3CDTF">2024-12-03T17:07:17Z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0x0101006C55C963E665BE4A83B3D477E302BAC8</vt:lpwstr>
  </property>
  <property fmtid="{D5CDD505-2E9C-101B-9397-08002B2CF9AE}" pid="3" name="MediaServiceImageTags">
    <vt:lpwstr/>
  </property>
  <property fmtid="{D5CDD505-2E9C-101B-9397-08002B2CF9AE}" pid="4" name="Order">
    <vt:r8>2400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