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4"/>
  </p:sldMasterIdLst>
  <p:sldIdLst>
    <p:sldId id="256" r:id="rId5"/>
    <p:sldId id="257" r:id="rId6"/>
    <p:sldId id="258" r:id="rId7"/>
    <p:sldId id="260" r:id="rId8"/>
    <p:sldId id="261" r:id="rId9"/>
    <p:sldId id="262" r:id="rId10"/>
    <p:sldId id="263" r:id="rId11"/>
    <p:sldId id="265" r:id="rId12"/>
    <p:sldId id="266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06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B2AC966-74E4-4716-9F31-CF6F6E57C919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07A24D1A-9493-4D88-B7CD-6C855EA48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C966-74E4-4716-9F31-CF6F6E57C919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24D1A-9493-4D88-B7CD-6C855EA48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73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2AC966-74E4-4716-9F31-CF6F6E57C919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7A24D1A-9493-4D88-B7CD-6C855EA48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79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2AC966-74E4-4716-9F31-CF6F6E57C919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7A24D1A-9493-4D88-B7CD-6C855EA4814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3496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2AC966-74E4-4716-9F31-CF6F6E57C919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7A24D1A-9493-4D88-B7CD-6C855EA48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0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C966-74E4-4716-9F31-CF6F6E57C919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24D1A-9493-4D88-B7CD-6C855EA48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31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C966-74E4-4716-9F31-CF6F6E57C919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24D1A-9493-4D88-B7CD-6C855EA48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09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C966-74E4-4716-9F31-CF6F6E57C919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24D1A-9493-4D88-B7CD-6C855EA48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84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2AC966-74E4-4716-9F31-CF6F6E57C919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7A24D1A-9493-4D88-B7CD-6C855EA48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00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C966-74E4-4716-9F31-CF6F6E57C919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24D1A-9493-4D88-B7CD-6C855EA48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69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2AC966-74E4-4716-9F31-CF6F6E57C919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7A24D1A-9493-4D88-B7CD-6C855EA48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95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C966-74E4-4716-9F31-CF6F6E57C919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24D1A-9493-4D88-B7CD-6C855EA48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507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C966-74E4-4716-9F31-CF6F6E57C919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24D1A-9493-4D88-B7CD-6C855EA48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70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C966-74E4-4716-9F31-CF6F6E57C919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24D1A-9493-4D88-B7CD-6C855EA48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30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C966-74E4-4716-9F31-CF6F6E57C919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24D1A-9493-4D88-B7CD-6C855EA48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09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C966-74E4-4716-9F31-CF6F6E57C919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24D1A-9493-4D88-B7CD-6C855EA48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3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C966-74E4-4716-9F31-CF6F6E57C919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24D1A-9493-4D88-B7CD-6C855EA48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68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C966-74E4-4716-9F31-CF6F6E57C919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24D1A-9493-4D88-B7CD-6C855EA48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550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  <p:sldLayoutId id="2147483788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easonablywell.net/2010/11/prescription-for-pie.html" TargetMode="Externa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bmcclure@commonwealth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bmcclure@commonwealth.edu" TargetMode="External"/><Relationship Id="rId2" Type="http://schemas.openxmlformats.org/officeDocument/2006/relationships/hyperlink" Target="https://clearances.commonwealthu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learances.commonwealthu.ed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9315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commons.wikimedia.org/wiki/File:WV_waiting_for_review.sv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aseybergman.wordpress.com/2012/10/25/why-you-should-reject-the-rejection-improves-impact-meme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F0038-EDDF-48C3-9B73-F8095A0AA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7684" y="3429000"/>
            <a:ext cx="9448800" cy="182509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en-US" dirty="0"/>
              <a:t>Guide to uploading</a:t>
            </a:r>
            <a:br>
              <a:rPr lang="en-US" dirty="0"/>
            </a:br>
            <a:r>
              <a:rPr lang="en-US" dirty="0"/>
              <a:t>clearances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8D03F5-C8B9-4D31-A0A7-074FAAE296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5762" y="1133549"/>
            <a:ext cx="7806070" cy="1825096"/>
          </a:xfrm>
          <a:solidFill>
            <a:srgbClr val="94060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/>
            <a:r>
              <a:rPr lang="en-US" sz="40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72 Black" panose="020B0A04030603020204" pitchFamily="34" charset="0"/>
                <a:cs typeface="72 Black" panose="020B0A04030603020204" pitchFamily="34" charset="0"/>
              </a:rPr>
              <a:t>COLLEGE OF ARTS, HUMANITIES, EDUCATION AND SOCIAL SCIENCES</a:t>
            </a:r>
          </a:p>
        </p:txBody>
      </p:sp>
    </p:spTree>
    <p:extLst>
      <p:ext uri="{BB962C8B-B14F-4D97-AF65-F5344CB8AC3E}">
        <p14:creationId xmlns:p14="http://schemas.microsoft.com/office/powerpoint/2010/main" val="1843352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8E482-350F-468D-8D61-F8A9985AA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069" y="204702"/>
            <a:ext cx="9539861" cy="1293028"/>
          </a:xfr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4800" dirty="0">
                <a:effectLst>
                  <a:reflection blurRad="6350" stA="55000" endA="300" endPos="45500" dir="5400000" sy="-100000" algn="bl" rotWithShape="0"/>
                </a:effectLst>
                <a:latin typeface="72 Black" panose="020B0A04030603020204" pitchFamily="34" charset="0"/>
                <a:cs typeface="72 Black" panose="020B0A04030603020204" pitchFamily="34" charset="0"/>
              </a:rPr>
              <a:t>Clearance Examples</a:t>
            </a:r>
          </a:p>
        </p:txBody>
      </p:sp>
      <p:pic>
        <p:nvPicPr>
          <p:cNvPr id="28" name="Content Placeholder 27">
            <a:extLst>
              <a:ext uri="{FF2B5EF4-FFF2-40B4-BE49-F238E27FC236}">
                <a16:creationId xmlns:a16="http://schemas.microsoft.com/office/drawing/2014/main" id="{B65C43B7-CC8D-4ED7-AEC2-A2A9233EF9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923" y="1894824"/>
            <a:ext cx="3066036" cy="361873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6922E92-076D-4FFA-B46F-8180A476A1E4}"/>
              </a:ext>
            </a:extLst>
          </p:cNvPr>
          <p:cNvSpPr/>
          <p:nvPr/>
        </p:nvSpPr>
        <p:spPr>
          <a:xfrm rot="20163222">
            <a:off x="265273" y="1900283"/>
            <a:ext cx="1219496" cy="369332"/>
          </a:xfrm>
          <a:prstGeom prst="rect">
            <a:avLst/>
          </a:prstGeom>
          <a:solidFill>
            <a:srgbClr val="940602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ACT 126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0C06229-D12E-463E-9512-5BE3C7059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611" y="1960908"/>
            <a:ext cx="2404327" cy="353443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11EB66C-2B06-4F49-9DAB-63E730CCFC81}"/>
              </a:ext>
            </a:extLst>
          </p:cNvPr>
          <p:cNvSpPr/>
          <p:nvPr/>
        </p:nvSpPr>
        <p:spPr>
          <a:xfrm rot="20163222">
            <a:off x="6465600" y="1900282"/>
            <a:ext cx="1323166" cy="369332"/>
          </a:xfrm>
          <a:prstGeom prst="rect">
            <a:avLst/>
          </a:prstGeom>
          <a:solidFill>
            <a:srgbClr val="940602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latin typeface="72 Black" panose="020B0A04030603020204" pitchFamily="34" charset="0"/>
                <a:cs typeface="72 Black" panose="020B0A04030603020204" pitchFamily="34" charset="0"/>
              </a:rPr>
              <a:t>Insurance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DDDFE28-0D89-4A09-BE6E-0F828CFEF6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4901" y="1960908"/>
            <a:ext cx="2683769" cy="355265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45890CD-AE7E-4CD4-9AB3-BC2575C6F694}"/>
              </a:ext>
            </a:extLst>
          </p:cNvPr>
          <p:cNvSpPr/>
          <p:nvPr/>
        </p:nvSpPr>
        <p:spPr>
          <a:xfrm rot="20163222">
            <a:off x="3571429" y="1960909"/>
            <a:ext cx="1219496" cy="369332"/>
          </a:xfrm>
          <a:prstGeom prst="rect">
            <a:avLst/>
          </a:prstGeom>
          <a:solidFill>
            <a:srgbClr val="940602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ACT 151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C55FE82-CF53-4846-8812-8DE35813D971}"/>
              </a:ext>
            </a:extLst>
          </p:cNvPr>
          <p:cNvSpPr txBox="1"/>
          <p:nvPr/>
        </p:nvSpPr>
        <p:spPr>
          <a:xfrm rot="20430959">
            <a:off x="1481278" y="3843716"/>
            <a:ext cx="7242771" cy="369332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>
            <a:glow rad="101600">
              <a:schemeClr val="tx1">
                <a:lumMod val="85000"/>
                <a:alpha val="6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EXAMPLES ONLY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2488F58-A181-4753-B48F-01B7D6BC62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111173" y="1975446"/>
            <a:ext cx="1939950" cy="172874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9A99DD1-EF44-460A-8F98-64F12C7BC1E5}"/>
              </a:ext>
            </a:extLst>
          </p:cNvPr>
          <p:cNvSpPr txBox="1"/>
          <p:nvPr/>
        </p:nvSpPr>
        <p:spPr>
          <a:xfrm>
            <a:off x="9081767" y="3323173"/>
            <a:ext cx="2229362" cy="203132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Proof of Negative TB test will vary based on location that you got it done.  Must have name and dates on paperwork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563CF2E-B7CC-4902-AFF6-F89DE5381454}"/>
              </a:ext>
            </a:extLst>
          </p:cNvPr>
          <p:cNvSpPr/>
          <p:nvPr/>
        </p:nvSpPr>
        <p:spPr>
          <a:xfrm rot="20163222">
            <a:off x="8940559" y="1845407"/>
            <a:ext cx="1543043" cy="461665"/>
          </a:xfrm>
          <a:prstGeom prst="rect">
            <a:avLst/>
          </a:prstGeom>
          <a:solidFill>
            <a:srgbClr val="940602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200" b="1" dirty="0">
                <a:ln w="9525">
                  <a:noFill/>
                  <a:prstDash val="solid"/>
                </a:ln>
                <a:latin typeface="+mj-lt"/>
                <a:cs typeface="72 Black" panose="020B0A04030603020204" pitchFamily="34" charset="0"/>
              </a:rPr>
              <a:t>Negative TB</a:t>
            </a:r>
          </a:p>
          <a:p>
            <a:pPr algn="ctr"/>
            <a:r>
              <a:rPr lang="en-US" sz="1200" b="1" dirty="0">
                <a:ln w="9525">
                  <a:noFill/>
                  <a:prstDash val="solid"/>
                </a:ln>
                <a:latin typeface="+mj-lt"/>
                <a:cs typeface="72 Black" panose="020B0A04030603020204" pitchFamily="34" charset="0"/>
              </a:rPr>
              <a:t> Test Result</a:t>
            </a:r>
            <a:endParaRPr lang="en-US" sz="1200" b="1" cap="none" spc="0" dirty="0">
              <a:ln w="9525">
                <a:noFill/>
                <a:prstDash val="solid"/>
              </a:ln>
              <a:latin typeface="+mj-lt"/>
              <a:cs typeface="72 Black" panose="020B0A040306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640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8E482-350F-468D-8D61-F8A9985AA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126" y="566249"/>
            <a:ext cx="8610600" cy="1293028"/>
          </a:xfrm>
          <a:solidFill>
            <a:srgbClr val="94060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6600" dirty="0">
                <a:effectLst>
                  <a:reflection blurRad="6350" stA="55000" endA="300" endPos="45500" dir="5400000" sy="-100000" algn="bl" rotWithShape="0"/>
                </a:effectLst>
                <a:latin typeface="72 Black" panose="020B0A04030603020204" pitchFamily="34" charset="0"/>
                <a:cs typeface="72 Black" panose="020B0A04030603020204" pitchFamily="34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D57EF-75F4-40AE-8BA7-464BF9347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587966"/>
            <a:ext cx="10820400" cy="352575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College of Education requires students to have valid clearances for all field experiences. </a:t>
            </a:r>
          </a:p>
          <a:p>
            <a:r>
              <a:rPr lang="en-US" dirty="0"/>
              <a:t>A list of required clearances, and other important information can be found on </a:t>
            </a:r>
            <a:r>
              <a:rPr lang="en-US" dirty="0" err="1"/>
              <a:t>BrightSpace</a:t>
            </a:r>
            <a:r>
              <a:rPr lang="en-US" dirty="0"/>
              <a:t>, or obtained from Beth McClure at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bmcclure@commonwealth.edu</a:t>
            </a:r>
            <a:r>
              <a:rPr lang="en-US" dirty="0"/>
              <a:t>. </a:t>
            </a:r>
            <a:endParaRPr lang="en-US" b="1" strike="sngStrike" dirty="0">
              <a:solidFill>
                <a:srgbClr val="FF0000"/>
              </a:solidFill>
            </a:endParaRPr>
          </a:p>
          <a:p>
            <a:r>
              <a:rPr lang="en-US" dirty="0"/>
              <a:t>This process will allow you to: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Upload/Update clearances for approval at any time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Have access to your clearances at any time</a:t>
            </a:r>
          </a:p>
          <a:p>
            <a:r>
              <a:rPr lang="en-US" dirty="0"/>
              <a:t>You will receive an email if a clearance is rejected for any reason.  Once all seven clearances are on file, you will receive an email indicating that they are complete.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050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8E482-350F-468D-8D61-F8A9985AA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126" y="566249"/>
            <a:ext cx="8610600" cy="1293028"/>
          </a:xfrm>
          <a:solidFill>
            <a:srgbClr val="94060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6600" dirty="0">
                <a:effectLst>
                  <a:reflection blurRad="6350" stA="55000" endA="300" endPos="45500" dir="5400000" sy="-100000" algn="bl" rotWithShape="0"/>
                </a:effectLst>
                <a:latin typeface="72 Black" panose="020B0A04030603020204" pitchFamily="34" charset="0"/>
                <a:cs typeface="72 Black" panose="020B0A04030603020204" pitchFamily="34" charset="0"/>
              </a:rPr>
              <a:t>Log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D57EF-75F4-40AE-8BA7-464BF9347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587966"/>
            <a:ext cx="10820400" cy="3887262"/>
          </a:xfrm>
        </p:spPr>
        <p:txBody>
          <a:bodyPr>
            <a:normAutofit/>
          </a:bodyPr>
          <a:lstStyle/>
          <a:p>
            <a:r>
              <a:rPr lang="en-US" dirty="0"/>
              <a:t>This is the website link you will use to log into your </a:t>
            </a:r>
            <a:br>
              <a:rPr lang="en-US" dirty="0"/>
            </a:br>
            <a:r>
              <a:rPr lang="en-US" dirty="0"/>
              <a:t>account. This is a good site to bookmark. </a:t>
            </a:r>
            <a:r>
              <a:rPr lang="en-US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https://clearances.commonwealthu.edu/</a:t>
            </a:r>
            <a:r>
              <a:rPr lang="en-US" dirty="0"/>
              <a:t> </a:t>
            </a:r>
          </a:p>
          <a:p>
            <a:r>
              <a:rPr lang="en-US" dirty="0"/>
              <a:t>You may upload your clearances from any </a:t>
            </a:r>
            <a:br>
              <a:rPr lang="en-US" dirty="0"/>
            </a:br>
            <a:r>
              <a:rPr lang="en-US" dirty="0"/>
              <a:t>computer, in any location. If you experience </a:t>
            </a:r>
            <a:br>
              <a:rPr lang="en-US" dirty="0"/>
            </a:br>
            <a:r>
              <a:rPr lang="en-US" dirty="0"/>
              <a:t>difficulty, please email Beth McClure at 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bmcclure@commonwealthu.edu</a:t>
            </a:r>
            <a:r>
              <a:rPr lang="en-US" dirty="0"/>
              <a:t>.</a:t>
            </a:r>
          </a:p>
          <a:p>
            <a:r>
              <a:rPr lang="en-US" dirty="0"/>
              <a:t>This is what your login screen will look like. </a:t>
            </a:r>
            <a:br>
              <a:rPr lang="en-US" dirty="0"/>
            </a:br>
            <a:r>
              <a:rPr lang="en-US" dirty="0"/>
              <a:t>Please use the same login you use </a:t>
            </a:r>
            <a:br>
              <a:rPr lang="en-US" dirty="0"/>
            </a:br>
            <a:r>
              <a:rPr lang="en-US" dirty="0"/>
              <a:t>for your email.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440960-F324-45E1-B593-5D93363682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8726" y="1982972"/>
            <a:ext cx="3810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87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8E482-350F-468D-8D61-F8A9985AA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656" y="629162"/>
            <a:ext cx="8610600" cy="1293028"/>
          </a:xfrm>
          <a:solidFill>
            <a:srgbClr val="94060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4800" dirty="0">
                <a:effectLst>
                  <a:reflection blurRad="6350" stA="55000" endA="300" endPos="45500" dir="5400000" sy="-100000" algn="bl" rotWithShape="0"/>
                </a:effectLst>
                <a:latin typeface="72 Black" panose="020B0A04030603020204" pitchFamily="34" charset="0"/>
                <a:cs typeface="72 Black" panose="020B0A04030603020204" pitchFamily="34" charset="0"/>
              </a:rPr>
              <a:t>Process…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D57EF-75F4-40AE-8BA7-464BF9347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475" y="2338540"/>
            <a:ext cx="4166857" cy="1181452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sz="1900" dirty="0"/>
              <a:t>If you have </a:t>
            </a:r>
            <a:r>
              <a:rPr lang="en-US" sz="1900" u="sng" dirty="0"/>
              <a:t>never</a:t>
            </a:r>
            <a:r>
              <a:rPr lang="en-US" sz="1900" dirty="0"/>
              <a:t> submitted any clearances, this is what you will see under missing forms.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5F5A26-9658-487E-A52E-7DB30FC94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593" y="3519991"/>
            <a:ext cx="3076619" cy="292608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ABF084E-118B-475D-A984-0D0582921679}"/>
              </a:ext>
            </a:extLst>
          </p:cNvPr>
          <p:cNvSpPr txBox="1">
            <a:spLocks/>
          </p:cNvSpPr>
          <p:nvPr/>
        </p:nvSpPr>
        <p:spPr>
          <a:xfrm>
            <a:off x="6046636" y="2338538"/>
            <a:ext cx="4306432" cy="11814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sz="1900" dirty="0"/>
              <a:t>If you have submitted clearances in the past, this is what you will see under completed forms.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AD7AA3-3955-4C4B-AE5F-750736D85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018" y="3611431"/>
            <a:ext cx="3947678" cy="283464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DD59E2D-20ED-41DA-83BD-76AB7E889C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293532"/>
              </p:ext>
            </p:extLst>
          </p:nvPr>
        </p:nvGraphicFramePr>
        <p:xfrm>
          <a:off x="2926911" y="1950658"/>
          <a:ext cx="5188089" cy="721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8089">
                  <a:extLst>
                    <a:ext uri="{9D8B030D-6E8A-4147-A177-3AD203B41FA5}">
                      <a16:colId xmlns:a16="http://schemas.microsoft.com/office/drawing/2014/main" val="3302272231"/>
                    </a:ext>
                  </a:extLst>
                </a:gridCol>
              </a:tblGrid>
              <a:tr h="721368">
                <a:tc>
                  <a:txBody>
                    <a:bodyPr/>
                    <a:lstStyle/>
                    <a:p>
                      <a:r>
                        <a:rPr lang="en-US" sz="1200" dirty="0"/>
                        <a:t>Have your seven clearances ready to upload in one sitting.  </a:t>
                      </a:r>
                    </a:p>
                    <a:p>
                      <a:r>
                        <a:rPr lang="en-US" sz="1200" dirty="0"/>
                        <a:t>You can submit a PDF, jpg, or even a word document.  </a:t>
                      </a:r>
                    </a:p>
                    <a:p>
                      <a:r>
                        <a:rPr lang="en-US" sz="1200" dirty="0"/>
                        <a:t>Log into the database at </a:t>
                      </a:r>
                      <a:r>
                        <a:rPr lang="en-US" sz="1200" dirty="0">
                          <a:solidFill>
                            <a:srgbClr val="00B0F0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https://clearances.commonwealthu.edu/</a:t>
                      </a:r>
                      <a:r>
                        <a:rPr lang="en-US" sz="1200" dirty="0"/>
                        <a:t>. 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204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6468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8E482-350F-468D-8D61-F8A9985AA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656" y="629162"/>
            <a:ext cx="8610600" cy="1293028"/>
          </a:xfrm>
          <a:solidFill>
            <a:srgbClr val="94060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4800" dirty="0">
                <a:effectLst>
                  <a:reflection blurRad="6350" stA="55000" endA="300" endPos="45500" dir="5400000" sy="-100000" algn="bl" rotWithShape="0"/>
                </a:effectLst>
                <a:latin typeface="72 Black" panose="020B0A04030603020204" pitchFamily="34" charset="0"/>
                <a:cs typeface="72 Black" panose="020B0A04030603020204" pitchFamily="34" charset="0"/>
              </a:rPr>
              <a:t>Process…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D57EF-75F4-40AE-8BA7-464BF9347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57" y="1922189"/>
            <a:ext cx="4280374" cy="4759268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dirty="0"/>
              <a:t>Each of these clearances has a clickable link.</a:t>
            </a:r>
          </a:p>
          <a:p>
            <a:r>
              <a:rPr lang="en-US" dirty="0"/>
              <a:t>Click on the name of the clearance you would like to submit.</a:t>
            </a:r>
          </a:p>
          <a:p>
            <a:r>
              <a:rPr lang="en-US" dirty="0"/>
              <a:t>Select or drag and drop your file. </a:t>
            </a:r>
          </a:p>
          <a:p>
            <a:r>
              <a:rPr lang="en-US" dirty="0"/>
              <a:t>Click ‘upload’ and enter the </a:t>
            </a:r>
            <a:r>
              <a:rPr lang="en-US" b="1" dirty="0">
                <a:solidFill>
                  <a:srgbClr val="FF0000"/>
                </a:solidFill>
              </a:rPr>
              <a:t>date shown on the clearance</a:t>
            </a:r>
            <a:r>
              <a:rPr lang="en-US" dirty="0"/>
              <a:t> (</a:t>
            </a:r>
            <a:r>
              <a:rPr lang="en-US" b="1" dirty="0">
                <a:solidFill>
                  <a:srgbClr val="FFFF00"/>
                </a:solidFill>
              </a:rPr>
              <a:t>not</a:t>
            </a:r>
            <a:r>
              <a:rPr lang="en-US" dirty="0">
                <a:solidFill>
                  <a:srgbClr val="FFFF00"/>
                </a:solidFill>
              </a:rPr>
              <a:t> today’s date</a:t>
            </a:r>
            <a:r>
              <a:rPr lang="en-US" dirty="0"/>
              <a:t>) and click save.</a:t>
            </a:r>
          </a:p>
          <a:p>
            <a:r>
              <a:rPr lang="en-US" dirty="0"/>
              <a:t>For the professional liability insurance, it will prompt you to enter a valid start and end date. </a:t>
            </a:r>
          </a:p>
          <a:p>
            <a:pPr lvl="1"/>
            <a:r>
              <a:rPr lang="en-US" i="1" dirty="0"/>
              <a:t>On PSEA insurance, use the first day of the month of purchase and the last day of August of the year of expiration (i.e., 8/1/25 – 8/31/29).  </a:t>
            </a:r>
          </a:p>
          <a:p>
            <a:pPr lvl="1"/>
            <a:r>
              <a:rPr lang="en-US" dirty="0"/>
              <a:t>After you hit save, it will show as pending.  At this time, if you need to revise something, you can:</a:t>
            </a:r>
          </a:p>
          <a:p>
            <a:pPr lvl="2"/>
            <a:r>
              <a:rPr lang="en-US" dirty="0"/>
              <a:t>Replace the entire entry by hitting “replace”.</a:t>
            </a:r>
          </a:p>
          <a:p>
            <a:pPr lvl="2"/>
            <a:r>
              <a:rPr lang="en-US" dirty="0"/>
              <a:t>Click the edit button to change or update any dates.  Please be careful to enter the correct dates.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2556BA-82A3-4126-B908-EDE339CA03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28990" y="861774"/>
            <a:ext cx="572349" cy="82780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FF00AD0-41F3-434D-A232-EC261FF69CA2}"/>
              </a:ext>
            </a:extLst>
          </p:cNvPr>
          <p:cNvGrpSpPr/>
          <p:nvPr/>
        </p:nvGrpSpPr>
        <p:grpSpPr>
          <a:xfrm>
            <a:off x="4601134" y="2154802"/>
            <a:ext cx="2147725" cy="1744840"/>
            <a:chOff x="4601134" y="2154802"/>
            <a:chExt cx="2147725" cy="174484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65F5A26-9658-487E-A52E-7DB30FC94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14252" y="2154802"/>
              <a:ext cx="1834607" cy="174484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97657C4-7324-4A13-957C-4AC5AD34AA6C}"/>
                </a:ext>
              </a:extLst>
            </p:cNvPr>
            <p:cNvSpPr/>
            <p:nvPr/>
          </p:nvSpPr>
          <p:spPr>
            <a:xfrm>
              <a:off x="4601134" y="2154802"/>
              <a:ext cx="38504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251C387-09A8-4E34-B9CE-3BC14EAA27A5}"/>
              </a:ext>
            </a:extLst>
          </p:cNvPr>
          <p:cNvGrpSpPr/>
          <p:nvPr/>
        </p:nvGrpSpPr>
        <p:grpSpPr>
          <a:xfrm>
            <a:off x="7125215" y="2107054"/>
            <a:ext cx="3579650" cy="1364436"/>
            <a:chOff x="7125215" y="2107054"/>
            <a:chExt cx="3579650" cy="136443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0456105-3C40-4057-9BE9-CEA0128F2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15853" y="2178462"/>
              <a:ext cx="3289012" cy="1293028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7EE5920-2217-4C5A-A9F4-4C59AA0278EA}"/>
                </a:ext>
              </a:extLst>
            </p:cNvPr>
            <p:cNvSpPr/>
            <p:nvPr/>
          </p:nvSpPr>
          <p:spPr>
            <a:xfrm>
              <a:off x="7125215" y="2107054"/>
              <a:ext cx="38504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2</a:t>
              </a:r>
              <a:endPara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7180B8A-2AC8-4E6F-826D-861563F457F9}"/>
              </a:ext>
            </a:extLst>
          </p:cNvPr>
          <p:cNvGrpSpPr/>
          <p:nvPr/>
        </p:nvGrpSpPr>
        <p:grpSpPr>
          <a:xfrm>
            <a:off x="6005579" y="4132254"/>
            <a:ext cx="3411627" cy="1531145"/>
            <a:chOff x="4721731" y="3957449"/>
            <a:chExt cx="3411627" cy="153114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B94DF3C-70B8-4957-A011-9A5C9E608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81503" y="4155914"/>
              <a:ext cx="2951855" cy="1332680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1B146F0-606D-4FB5-9FDF-7F96A91691E7}"/>
                </a:ext>
              </a:extLst>
            </p:cNvPr>
            <p:cNvSpPr/>
            <p:nvPr/>
          </p:nvSpPr>
          <p:spPr>
            <a:xfrm>
              <a:off x="4721731" y="3957449"/>
              <a:ext cx="38504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2886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8E482-350F-468D-8D61-F8A9985AA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656" y="629162"/>
            <a:ext cx="8610600" cy="1293028"/>
          </a:xfrm>
          <a:solidFill>
            <a:srgbClr val="94060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4800" dirty="0">
                <a:effectLst>
                  <a:reflection blurRad="6350" stA="55000" endA="300" endPos="45500" dir="5400000" sy="-100000" algn="bl" rotWithShape="0"/>
                </a:effectLst>
                <a:latin typeface="72 Black" panose="020B0A04030603020204" pitchFamily="34" charset="0"/>
                <a:cs typeface="72 Black" panose="020B0A04030603020204" pitchFamily="34" charset="0"/>
              </a:rPr>
              <a:t>Process…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D57EF-75F4-40AE-8BA7-464BF9347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197" y="2030279"/>
            <a:ext cx="4280374" cy="4759268"/>
          </a:xfrm>
        </p:spPr>
        <p:txBody>
          <a:bodyPr>
            <a:normAutofit/>
          </a:bodyPr>
          <a:lstStyle/>
          <a:p>
            <a:r>
              <a:rPr lang="en-US" dirty="0"/>
              <a:t>Once you hit save, you will see several approval statuses. </a:t>
            </a:r>
          </a:p>
          <a:p>
            <a:r>
              <a:rPr lang="en-US" dirty="0"/>
              <a:t>Approved – means it was reviewed and everything is in order.  </a:t>
            </a:r>
          </a:p>
          <a:p>
            <a:r>
              <a:rPr lang="en-US" dirty="0"/>
              <a:t>Pending – means it is waiting to be approved </a:t>
            </a:r>
            <a:r>
              <a:rPr lang="en-US" sz="2000" dirty="0"/>
              <a:t>(This can take 24-48 business hours to be reviewed.  Sometimes longer, during peak times.)</a:t>
            </a:r>
          </a:p>
          <a:p>
            <a:r>
              <a:rPr lang="en-US" dirty="0"/>
              <a:t>Rejected – means it has been reviewed and has been rejected.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7EB3F1-C238-48A1-888F-BE3C29757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605" y="2306612"/>
            <a:ext cx="4756276" cy="16004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B3A144-2663-4A09-8A44-5C4E9FA1CC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085996">
            <a:off x="8539765" y="818648"/>
            <a:ext cx="832919" cy="10549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D13A125-3EBC-4806-8A7E-FE9BAE58A560}"/>
              </a:ext>
            </a:extLst>
          </p:cNvPr>
          <p:cNvSpPr txBox="1"/>
          <p:nvPr/>
        </p:nvSpPr>
        <p:spPr>
          <a:xfrm>
            <a:off x="2667000" y="6858000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commons.wikimedia.org/wiki/File:WV_waiting_for_review.sv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881167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8E482-350F-468D-8D61-F8A9985AA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656" y="629162"/>
            <a:ext cx="8610600" cy="1293028"/>
          </a:xfrm>
          <a:solidFill>
            <a:srgbClr val="94060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l"/>
            <a:r>
              <a:rPr lang="en-US" sz="4800" dirty="0">
                <a:effectLst>
                  <a:reflection blurRad="6350" stA="55000" endA="300" endPos="45500" dir="5400000" sy="-100000" algn="bl" rotWithShape="0"/>
                </a:effectLst>
                <a:latin typeface="72 Black" panose="020B0A04030603020204" pitchFamily="34" charset="0"/>
                <a:cs typeface="72 Black" panose="020B0A04030603020204" pitchFamily="34" charset="0"/>
              </a:rPr>
              <a:t>What if my clearance </a:t>
            </a:r>
            <a:br>
              <a:rPr lang="en-US" sz="4800" dirty="0">
                <a:effectLst>
                  <a:reflection blurRad="6350" stA="55000" endA="300" endPos="45500" dir="5400000" sy="-100000" algn="bl" rotWithShape="0"/>
                </a:effectLst>
                <a:latin typeface="72 Black" panose="020B0A04030603020204" pitchFamily="34" charset="0"/>
                <a:cs typeface="72 Black" panose="020B0A04030603020204" pitchFamily="34" charset="0"/>
              </a:rPr>
            </a:br>
            <a:r>
              <a:rPr lang="en-US" sz="4800" dirty="0">
                <a:effectLst>
                  <a:reflection blurRad="6350" stA="55000" endA="300" endPos="45500" dir="5400000" sy="-100000" algn="bl" rotWithShape="0"/>
                </a:effectLst>
                <a:latin typeface="72 Black" panose="020B0A04030603020204" pitchFamily="34" charset="0"/>
                <a:cs typeface="72 Black" panose="020B0A04030603020204" pitchFamily="34" charset="0"/>
              </a:rPr>
              <a:t>is Rejected..?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D57EF-75F4-40AE-8BA7-464BF9347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16" y="2636795"/>
            <a:ext cx="4293605" cy="3740254"/>
          </a:xfrm>
        </p:spPr>
        <p:txBody>
          <a:bodyPr>
            <a:noAutofit/>
          </a:bodyPr>
          <a:lstStyle/>
          <a:p>
            <a:r>
              <a:rPr lang="en-US" dirty="0"/>
              <a:t>If your clearance is rejected, you will receive an email with a brief explanation.</a:t>
            </a:r>
          </a:p>
          <a:p>
            <a:r>
              <a:rPr lang="en-US" dirty="0"/>
              <a:t>You will need to resubmit that clearance.   </a:t>
            </a:r>
          </a:p>
          <a:p>
            <a:r>
              <a:rPr lang="en-US" dirty="0"/>
              <a:t>Hit the replace button, and you can re-upload the clearance for approval. </a:t>
            </a:r>
          </a:p>
          <a:p>
            <a:r>
              <a:rPr lang="en-US" dirty="0"/>
              <a:t>Make sure you click save when finished.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1AB7BF-62A4-4A60-8EEA-3C00FAC0F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357141">
            <a:off x="8677847" y="1092439"/>
            <a:ext cx="2510611" cy="16318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04FBEA-48D5-4291-89D6-2C1535EA8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7499" y="3713632"/>
            <a:ext cx="6061152" cy="57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08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8E482-350F-468D-8D61-F8A9985AA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655" y="629162"/>
            <a:ext cx="9539861" cy="1293028"/>
          </a:xfrm>
          <a:solidFill>
            <a:srgbClr val="94060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l"/>
            <a:r>
              <a:rPr lang="en-US" sz="4800" dirty="0">
                <a:effectLst>
                  <a:reflection blurRad="6350" stA="55000" endA="300" endPos="45500" dir="5400000" sy="-100000" algn="bl" rotWithShape="0"/>
                </a:effectLst>
                <a:latin typeface="72 Black" panose="020B0A04030603020204" pitchFamily="34" charset="0"/>
                <a:cs typeface="72 Black" panose="020B0A04030603020204" pitchFamily="34" charset="0"/>
              </a:rPr>
              <a:t>What if all my clearances are approved..?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D57EF-75F4-40AE-8BA7-464BF9347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24" y="2044060"/>
            <a:ext cx="4465386" cy="4813939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Once all seven (7) of your clearances are listed as approved, you have completed the process.  Congratulations! </a:t>
            </a:r>
          </a:p>
          <a:p>
            <a:endParaRPr lang="en-US" sz="2000" dirty="0"/>
          </a:p>
          <a:p>
            <a:r>
              <a:rPr lang="en-US" sz="2000" dirty="0"/>
              <a:t>It is always a good idea to keep a screenshot of approved clearances with you to show your professors.</a:t>
            </a:r>
          </a:p>
          <a:p>
            <a:endParaRPr lang="en-US" sz="2000" dirty="0"/>
          </a:p>
          <a:p>
            <a:r>
              <a:rPr lang="en-US" sz="2000" dirty="0"/>
              <a:t>You should always keep copies of your clearances with you when you participate in field experiences. </a:t>
            </a:r>
          </a:p>
          <a:p>
            <a:endParaRPr lang="en-US" sz="2000" dirty="0"/>
          </a:p>
          <a:p>
            <a:r>
              <a:rPr lang="en-US" sz="2000" dirty="0"/>
              <a:t>Clearances will need to be </a:t>
            </a:r>
            <a:r>
              <a:rPr lang="en-US" sz="2000" dirty="0">
                <a:solidFill>
                  <a:srgbClr val="00B050"/>
                </a:solidFill>
              </a:rPr>
              <a:t>updated</a:t>
            </a:r>
            <a:r>
              <a:rPr lang="en-US" sz="2000" dirty="0"/>
              <a:t> prior to student teaching within specific dates that you will be provided.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429D96-975D-4095-8DA2-A70E71F37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011" y="2436564"/>
            <a:ext cx="3853475" cy="285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46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8E482-350F-468D-8D61-F8A9985AA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069" y="185541"/>
            <a:ext cx="9539861" cy="1293028"/>
          </a:xfr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4800" dirty="0">
                <a:effectLst>
                  <a:reflection blurRad="6350" stA="55000" endA="300" endPos="45500" dir="5400000" sy="-100000" algn="bl" rotWithShape="0"/>
                </a:effectLst>
                <a:latin typeface="72 Black" panose="020B0A04030603020204" pitchFamily="34" charset="0"/>
                <a:cs typeface="72 Black" panose="020B0A04030603020204" pitchFamily="34" charset="0"/>
              </a:rPr>
              <a:t>Clearance Examples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839AF23A-ACB9-4064-8633-E6CF1E143C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9730" y="1675465"/>
            <a:ext cx="2768332" cy="367315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6922E92-076D-4FFA-B46F-8180A476A1E4}"/>
              </a:ext>
            </a:extLst>
          </p:cNvPr>
          <p:cNvSpPr/>
          <p:nvPr/>
        </p:nvSpPr>
        <p:spPr>
          <a:xfrm rot="20163222">
            <a:off x="337701" y="1710159"/>
            <a:ext cx="1219496" cy="369332"/>
          </a:xfrm>
          <a:prstGeom prst="rect">
            <a:avLst/>
          </a:prstGeom>
          <a:solidFill>
            <a:srgbClr val="940602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ACT 24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59B50D-E80F-4B31-B052-5C16E755A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8186" y="1695986"/>
            <a:ext cx="2712570" cy="365263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45890CD-AE7E-4CD4-9AB3-BC2575C6F694}"/>
              </a:ext>
            </a:extLst>
          </p:cNvPr>
          <p:cNvSpPr/>
          <p:nvPr/>
        </p:nvSpPr>
        <p:spPr>
          <a:xfrm rot="20163222">
            <a:off x="4024099" y="1710158"/>
            <a:ext cx="1219496" cy="369332"/>
          </a:xfrm>
          <a:prstGeom prst="rect">
            <a:avLst/>
          </a:prstGeom>
          <a:solidFill>
            <a:srgbClr val="940602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ACT 34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3FF0B22-9AA3-4A67-94F2-9DCB97451106}"/>
              </a:ext>
            </a:extLst>
          </p:cNvPr>
          <p:cNvGrpSpPr/>
          <p:nvPr/>
        </p:nvGrpSpPr>
        <p:grpSpPr>
          <a:xfrm>
            <a:off x="7698074" y="1574242"/>
            <a:ext cx="2631930" cy="3774380"/>
            <a:chOff x="7693026" y="1496737"/>
            <a:chExt cx="3330850" cy="572644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5A650FE-2DC0-4282-9E8D-F33EAEFA72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38100" y="1695985"/>
              <a:ext cx="3076730" cy="3419223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1366A80-2D02-4556-985F-597CB8F1B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47146" y="4391189"/>
              <a:ext cx="3076730" cy="2831990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11EB66C-2B06-4F49-9DAB-63E730CCFC81}"/>
                </a:ext>
              </a:extLst>
            </p:cNvPr>
            <p:cNvSpPr/>
            <p:nvPr/>
          </p:nvSpPr>
          <p:spPr>
            <a:xfrm rot="20163222">
              <a:off x="7693026" y="1496737"/>
              <a:ext cx="1625435" cy="604462"/>
            </a:xfrm>
            <a:prstGeom prst="rect">
              <a:avLst/>
            </a:prstGeom>
            <a:solidFill>
              <a:srgbClr val="940602"/>
            </a:solidFill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latin typeface="72 Black" panose="020B0A04030603020204" pitchFamily="34" charset="0"/>
                  <a:cs typeface="72 Black" panose="020B0A04030603020204" pitchFamily="34" charset="0"/>
                </a:rPr>
                <a:t>ACT 114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96B0D5-6F6F-4559-B29D-A4CE51EB893B}"/>
                </a:ext>
              </a:extLst>
            </p:cNvPr>
            <p:cNvSpPr/>
            <p:nvPr/>
          </p:nvSpPr>
          <p:spPr>
            <a:xfrm rot="1451704">
              <a:off x="9541423" y="2393502"/>
              <a:ext cx="1219496" cy="27699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sz="1200" b="1" dirty="0">
                  <a:ln w="9525">
                    <a:solidFill>
                      <a:schemeClr val="bg1"/>
                    </a:solidFill>
                    <a:prstDash val="solid"/>
                  </a:ln>
                  <a:latin typeface="72 Black" panose="020B0A04030603020204" pitchFamily="34" charset="0"/>
                  <a:cs typeface="72 Black" panose="020B0A04030603020204" pitchFamily="34" charset="0"/>
                </a:rPr>
                <a:t>Page 1</a:t>
              </a:r>
              <a:endParaRPr lang="en-US" sz="1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72 Black" panose="020B0A04030603020204" pitchFamily="34" charset="0"/>
                <a:cs typeface="72 Black" panose="020B0A04030603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B7FACF9-68D8-474D-A10C-DE1E7BDEFDCB}"/>
                </a:ext>
              </a:extLst>
            </p:cNvPr>
            <p:cNvSpPr/>
            <p:nvPr/>
          </p:nvSpPr>
          <p:spPr>
            <a:xfrm rot="1661041">
              <a:off x="9474839" y="5668685"/>
              <a:ext cx="1152594" cy="27699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sz="1200" b="1" dirty="0">
                  <a:ln w="9525">
                    <a:solidFill>
                      <a:schemeClr val="bg1"/>
                    </a:solidFill>
                    <a:prstDash val="solid"/>
                  </a:ln>
                  <a:latin typeface="72 Black" panose="020B0A04030603020204" pitchFamily="34" charset="0"/>
                  <a:cs typeface="72 Black" panose="020B0A04030603020204" pitchFamily="34" charset="0"/>
                </a:rPr>
                <a:t>Page 2</a:t>
              </a:r>
              <a:endParaRPr lang="en-US" sz="1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72 Black" panose="020B0A04030603020204" pitchFamily="34" charset="0"/>
                <a:cs typeface="72 Black" panose="020B0A04030603020204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15946C6-B181-45D0-96FA-72593A6E2B67}"/>
              </a:ext>
            </a:extLst>
          </p:cNvPr>
          <p:cNvSpPr txBox="1"/>
          <p:nvPr/>
        </p:nvSpPr>
        <p:spPr>
          <a:xfrm rot="20539811">
            <a:off x="3072734" y="3480063"/>
            <a:ext cx="4653481" cy="369332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>
            <a:glow rad="101600">
              <a:schemeClr val="tx1">
                <a:lumMod val="85000"/>
                <a:alpha val="6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EXAMPLES ONLY</a:t>
            </a:r>
          </a:p>
        </p:txBody>
      </p:sp>
    </p:spTree>
    <p:extLst>
      <p:ext uri="{BB962C8B-B14F-4D97-AF65-F5344CB8AC3E}">
        <p14:creationId xmlns:p14="http://schemas.microsoft.com/office/powerpoint/2010/main" val="3584622796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FDF5BA0ED9E748B751784BDD80865C" ma:contentTypeVersion="12" ma:contentTypeDescription="Create a new document." ma:contentTypeScope="" ma:versionID="3c399e3ed50f4d1e79f344f942dd3ac6">
  <xsd:schema xmlns:xsd="http://www.w3.org/2001/XMLSchema" xmlns:xs="http://www.w3.org/2001/XMLSchema" xmlns:p="http://schemas.microsoft.com/office/2006/metadata/properties" xmlns:ns2="d1d5ec96-131d-4326-ad97-d8d43291fe1a" xmlns:ns3="79dcd7a0-3541-4094-8fb6-1899f61bdd79" xmlns:ns4="15baaa02-623f-421e-a65c-51dc45fac644" xmlns:ns5="c38cbaad-f6bb-4e88-9389-1f1d51fe69c2" targetNamespace="http://schemas.microsoft.com/office/2006/metadata/properties" ma:root="true" ma:fieldsID="a49fa460e02a3c8e65e445bcfcc33d80" ns2:_="" ns3:_="" ns4:_="" ns5:_="">
    <xsd:import namespace="d1d5ec96-131d-4326-ad97-d8d43291fe1a"/>
    <xsd:import namespace="79dcd7a0-3541-4094-8fb6-1899f61bdd79"/>
    <xsd:import namespace="15baaa02-623f-421e-a65c-51dc45fac644"/>
    <xsd:import namespace="c38cbaad-f6bb-4e88-9389-1f1d51fe69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4:MediaServiceObjectDetectorVersions" minOccurs="0"/>
                <xsd:element ref="ns4:MediaServiceSearchProperties" minOccurs="0"/>
                <xsd:element ref="ns4:lcf76f155ced4ddcb4097134ff3c332f" minOccurs="0"/>
                <xsd:element ref="ns5:TaxCatchAll" minOccurs="0"/>
                <xsd:element ref="ns4:MediaServiceDateTake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d5ec96-131d-4326-ad97-d8d43291fe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bookType" ma:index="14" nillable="true" ma:displayName="Notebook Type" ma:internalName="NotebookType">
      <xsd:simpleType>
        <xsd:restriction base="dms:Text"/>
      </xsd:simpleType>
    </xsd:element>
    <xsd:element name="FolderType" ma:index="15" nillable="true" ma:displayName="Folder Type" ma:internalName="FolderType">
      <xsd:simpleType>
        <xsd:restriction base="dms:Text"/>
      </xsd:simpleType>
    </xsd:element>
    <xsd:element name="CultureName" ma:index="16" nillable="true" ma:displayName="Culture Name" ma:internalName="CultureName">
      <xsd:simpleType>
        <xsd:restriction base="dms:Text"/>
      </xsd:simpleType>
    </xsd:element>
    <xsd:element name="AppVersion" ma:index="17" nillable="true" ma:displayName="App Version" ma:internalName="AppVersion">
      <xsd:simpleType>
        <xsd:restriction base="dms:Text"/>
      </xsd:simpleType>
    </xsd:element>
    <xsd:element name="TeamsChannelId" ma:index="18" nillable="true" ma:displayName="Teams Channel Id" ma:internalName="TeamsChannelId">
      <xsd:simpleType>
        <xsd:restriction base="dms:Text"/>
      </xsd:simpleType>
    </xsd:element>
    <xsd:element name="Owner" ma:index="19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0" nillable="true" ma:displayName="Math Settings" ma:internalName="Math_Settings">
      <xsd:simpleType>
        <xsd:restriction base="dms:Text"/>
      </xsd:simpleType>
    </xsd:element>
    <xsd:element name="DefaultSectionNames" ma:index="2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2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23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24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25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6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7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8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9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30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31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32" nillable="true" ma:displayName="Is Collaboration Space Locked" ma:internalName="Is_Collaboration_Space_Locked">
      <xsd:simpleType>
        <xsd:restriction base="dms:Boolean"/>
      </xsd:simpleType>
    </xsd:element>
    <xsd:element name="IsNotebookLocked" ma:index="33" nillable="true" ma:displayName="Is Notebook Locked" ma:internalName="IsNotebookLocked">
      <xsd:simpleType>
        <xsd:restriction base="dms:Boolean"/>
      </xsd:simpleType>
    </xsd:element>
    <xsd:element name="Teams_Channel_Section_Location" ma:index="34" nillable="true" ma:displayName="Teams Channel Section Location" ma:internalName="Teams_Channel_Section_Loca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dcd7a0-3541-4094-8fb6-1899f61bdd7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baaa02-623f-421e-a65c-51dc45fac644" elementFormDefault="qualified">
    <xsd:import namespace="http://schemas.microsoft.com/office/2006/documentManagement/types"/>
    <xsd:import namespace="http://schemas.microsoft.com/office/infopath/2007/PartnerControls"/>
    <xsd:element name="MediaServiceObjectDetectorVersions" ma:index="3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38" nillable="true" ma:taxonomy="true" ma:internalName="lcf76f155ced4ddcb4097134ff3c332f" ma:taxonomyFieldName="MediaServiceImageTags" ma:displayName="Image Tags" ma:readOnly="false" ma:fieldId="{5cf76f15-5ced-4ddc-b409-7134ff3c332f}" ma:taxonomyMulti="true" ma:sspId="a56e43f5-357f-4476-8417-d4eeef78d3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4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4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4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44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4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8cbaad-f6bb-4e88-9389-1f1d51fe69c2" elementFormDefault="qualified">
    <xsd:import namespace="http://schemas.microsoft.com/office/2006/documentManagement/types"/>
    <xsd:import namespace="http://schemas.microsoft.com/office/infopath/2007/PartnerControls"/>
    <xsd:element name="TaxCatchAll" ma:index="39" nillable="true" ma:displayName="Taxonomy Catch All Column" ma:hidden="true" ma:list="{84bc2ee6-83a4-41a3-9df8-97bc2fe679ed}" ma:internalName="TaxCatchAll" ma:showField="CatchAllData" ma:web="c38cbaad-f6bb-4e88-9389-1f1d51fe69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Type xmlns="d1d5ec96-131d-4326-ad97-d8d43291fe1a" xsi:nil="true"/>
    <CultureName xmlns="d1d5ec96-131d-4326-ad97-d8d43291fe1a" xsi:nil="true"/>
    <Is_Collaboration_Space_Locked xmlns="d1d5ec96-131d-4326-ad97-d8d43291fe1a" xsi:nil="true"/>
    <Invited_Leaders xmlns="d1d5ec96-131d-4326-ad97-d8d43291fe1a" xsi:nil="true"/>
    <TaxCatchAll xmlns="c38cbaad-f6bb-4e88-9389-1f1d51fe69c2" xsi:nil="true"/>
    <Leaders xmlns="d1d5ec96-131d-4326-ad97-d8d43291fe1a">
      <UserInfo>
        <DisplayName/>
        <AccountId xsi:nil="true"/>
        <AccountType/>
      </UserInfo>
    </Leaders>
    <Distribution_Groups xmlns="d1d5ec96-131d-4326-ad97-d8d43291fe1a" xsi:nil="true"/>
    <Templates xmlns="d1d5ec96-131d-4326-ad97-d8d43291fe1a" xsi:nil="true"/>
    <Members xmlns="d1d5ec96-131d-4326-ad97-d8d43291fe1a">
      <UserInfo>
        <DisplayName/>
        <AccountId xsi:nil="true"/>
        <AccountType/>
      </UserInfo>
    </Members>
    <Member_Groups xmlns="d1d5ec96-131d-4326-ad97-d8d43291fe1a">
      <UserInfo>
        <DisplayName/>
        <AccountId xsi:nil="true"/>
        <AccountType/>
      </UserInfo>
    </Member_Groups>
    <Self_Registration_Enabled xmlns="d1d5ec96-131d-4326-ad97-d8d43291fe1a" xsi:nil="true"/>
    <Has_Leaders_Only_SectionGroup xmlns="d1d5ec96-131d-4326-ad97-d8d43291fe1a" xsi:nil="true"/>
    <LMS_Mappings xmlns="d1d5ec96-131d-4326-ad97-d8d43291fe1a" xsi:nil="true"/>
    <IsNotebookLocked xmlns="d1d5ec96-131d-4326-ad97-d8d43291fe1a" xsi:nil="true"/>
    <NotebookType xmlns="d1d5ec96-131d-4326-ad97-d8d43291fe1a" xsi:nil="true"/>
    <Math_Settings xmlns="d1d5ec96-131d-4326-ad97-d8d43291fe1a" xsi:nil="true"/>
    <Teams_Channel_Section_Location xmlns="d1d5ec96-131d-4326-ad97-d8d43291fe1a" xsi:nil="true"/>
    <lcf76f155ced4ddcb4097134ff3c332f xmlns="15baaa02-623f-421e-a65c-51dc45fac644">
      <Terms xmlns="http://schemas.microsoft.com/office/infopath/2007/PartnerControls"/>
    </lcf76f155ced4ddcb4097134ff3c332f>
    <Owner xmlns="d1d5ec96-131d-4326-ad97-d8d43291fe1a">
      <UserInfo>
        <DisplayName/>
        <AccountId xsi:nil="true"/>
        <AccountType/>
      </UserInfo>
    </Owner>
    <AppVersion xmlns="d1d5ec96-131d-4326-ad97-d8d43291fe1a" xsi:nil="true"/>
    <DefaultSectionNames xmlns="d1d5ec96-131d-4326-ad97-d8d43291fe1a" xsi:nil="true"/>
    <Invited_Members xmlns="d1d5ec96-131d-4326-ad97-d8d43291fe1a" xsi:nil="true"/>
    <TeamsChannelId xmlns="d1d5ec96-131d-4326-ad97-d8d43291fe1a" xsi:nil="true"/>
  </documentManagement>
</p:properties>
</file>

<file path=customXml/itemProps1.xml><?xml version="1.0" encoding="utf-8"?>
<ds:datastoreItem xmlns:ds="http://schemas.openxmlformats.org/officeDocument/2006/customXml" ds:itemID="{104ED87F-C827-4E6F-9DE4-9BEF1978A7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416F1A-CCC7-44B0-9F56-65D8FCCE8E65}"/>
</file>

<file path=customXml/itemProps3.xml><?xml version="1.0" encoding="utf-8"?>
<ds:datastoreItem xmlns:ds="http://schemas.openxmlformats.org/officeDocument/2006/customXml" ds:itemID="{08579B75-E7E3-48BB-BB34-5DE5E0A2D0B8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9429036c-eb87-489f-9a04-df3e7c91c706"/>
    <ds:schemaRef ds:uri="http://www.w3.org/XML/1998/namespace"/>
    <ds:schemaRef ds:uri="http://schemas.microsoft.com/office/2006/metadata/propertie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17270</TotalTime>
  <Words>709</Words>
  <Application>Microsoft Office PowerPoint</Application>
  <PresentationFormat>Widescreen</PresentationFormat>
  <Paragraphs>69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72 Black</vt:lpstr>
      <vt:lpstr>Arial</vt:lpstr>
      <vt:lpstr>Century Gothic</vt:lpstr>
      <vt:lpstr>Wingdings</vt:lpstr>
      <vt:lpstr>Vapor Trail</vt:lpstr>
      <vt:lpstr>Guide to uploading clearances</vt:lpstr>
      <vt:lpstr>INTRODUCTION</vt:lpstr>
      <vt:lpstr>Log in</vt:lpstr>
      <vt:lpstr>Process…</vt:lpstr>
      <vt:lpstr>Process…</vt:lpstr>
      <vt:lpstr>Process…</vt:lpstr>
      <vt:lpstr>What if my clearance  is Rejected..?</vt:lpstr>
      <vt:lpstr>What if all my clearances are approved..?</vt:lpstr>
      <vt:lpstr>Clearance Examples</vt:lpstr>
      <vt:lpstr>Clearance Examples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Bissinger, Stephanie</dc:creator>
  <cp:lastModifiedBy>McClure, Beth</cp:lastModifiedBy>
  <cp:revision>68</cp:revision>
  <dcterms:created xsi:type="dcterms:W3CDTF">2022-03-04T15:19:20Z</dcterms:created>
  <dcterms:modified xsi:type="dcterms:W3CDTF">2025-06-03T20:44:05Z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0x010100EFFDF5BA0ED9E748B751784BDD80865C</vt:lpwstr>
  </property>
</Properties>
</file>